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1" r:id="rId2"/>
    <p:sldId id="256" r:id="rId3"/>
    <p:sldId id="278" r:id="rId4"/>
    <p:sldId id="279" r:id="rId5"/>
    <p:sldId id="281" r:id="rId6"/>
    <p:sldId id="310" r:id="rId7"/>
    <p:sldId id="282" r:id="rId8"/>
    <p:sldId id="311" r:id="rId9"/>
    <p:sldId id="283" r:id="rId10"/>
    <p:sldId id="284" r:id="rId11"/>
    <p:sldId id="285" r:id="rId12"/>
    <p:sldId id="286" r:id="rId13"/>
    <p:sldId id="287" r:id="rId14"/>
    <p:sldId id="288" r:id="rId15"/>
    <p:sldId id="289" r:id="rId16"/>
    <p:sldId id="291" r:id="rId17"/>
    <p:sldId id="292" r:id="rId18"/>
    <p:sldId id="312" r:id="rId19"/>
    <p:sldId id="320" r:id="rId20"/>
    <p:sldId id="314" r:id="rId21"/>
    <p:sldId id="315" r:id="rId22"/>
    <p:sldId id="294" r:id="rId23"/>
    <p:sldId id="316" r:id="rId24"/>
    <p:sldId id="295" r:id="rId25"/>
    <p:sldId id="317" r:id="rId26"/>
    <p:sldId id="297" r:id="rId27"/>
    <p:sldId id="298" r:id="rId28"/>
    <p:sldId id="318" r:id="rId29"/>
    <p:sldId id="300" r:id="rId30"/>
    <p:sldId id="303" r:id="rId31"/>
    <p:sldId id="319" r:id="rId32"/>
    <p:sldId id="305"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20" autoAdjust="0"/>
  </p:normalViewPr>
  <p:slideViewPr>
    <p:cSldViewPr>
      <p:cViewPr varScale="1">
        <p:scale>
          <a:sx n="89" d="100"/>
          <a:sy n="89" d="100"/>
        </p:scale>
        <p:origin x="-217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4E8DC-61F3-48F1-A897-1C342091293E}" type="datetimeFigureOut">
              <a:rPr lang="en-US" smtClean="0"/>
              <a:t>7/13/2016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33233-5605-4D58-BC11-5EB38A06CF8B}" type="slidenum">
              <a:rPr lang="en-US" smtClean="0"/>
              <a:t>‹#›</a:t>
            </a:fld>
            <a:endParaRPr lang="en-US"/>
          </a:p>
        </p:txBody>
      </p:sp>
    </p:spTree>
    <p:extLst>
      <p:ext uri="{BB962C8B-B14F-4D97-AF65-F5344CB8AC3E}">
        <p14:creationId xmlns:p14="http://schemas.microsoft.com/office/powerpoint/2010/main" val="420089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48150-F37F-4523-A9F9-A430DFAE74BC}" type="slidenum">
              <a:rPr lang="en-US" smtClean="0"/>
              <a:t>1</a:t>
            </a:fld>
            <a:endParaRPr lang="en-US"/>
          </a:p>
        </p:txBody>
      </p:sp>
    </p:spTree>
    <p:extLst>
      <p:ext uri="{BB962C8B-B14F-4D97-AF65-F5344CB8AC3E}">
        <p14:creationId xmlns:p14="http://schemas.microsoft.com/office/powerpoint/2010/main" val="96795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26:26-29</a:t>
            </a:r>
            <a:r>
              <a:rPr lang="en-US" baseline="0" dirty="0" smtClean="0"/>
              <a:t> - </a:t>
            </a:r>
            <a:r>
              <a:rPr lang="en-US" dirty="0" smtClean="0"/>
              <a:t>First,</a:t>
            </a:r>
            <a:r>
              <a:rPr lang="en-US" baseline="0" dirty="0" smtClean="0"/>
              <a:t> </a:t>
            </a:r>
            <a:r>
              <a:rPr lang="en-US" dirty="0" smtClean="0"/>
              <a:t>Jesus had not yet been crucified</a:t>
            </a:r>
            <a:r>
              <a:rPr lang="en-US" baseline="0" dirty="0" smtClean="0"/>
              <a:t> </a:t>
            </a:r>
            <a:r>
              <a:rPr lang="en-US" dirty="0" smtClean="0"/>
              <a:t>when the L.S. was instituted. Therefore</a:t>
            </a:r>
            <a:r>
              <a:rPr lang="en-US" baseline="0" dirty="0" smtClean="0"/>
              <a:t> how could it be His body and His blood? Second, Jesus said “all of you”. Third, after referring to it as His blood and praying, He then referred to it in vs 29 as the fruit of the vine.  Fourth, calling it His body and blood </a:t>
            </a:r>
            <a:r>
              <a:rPr lang="en-US" dirty="0" smtClean="0"/>
              <a:t>is figurative language. Was Jesus a literal door, shepherd, and vine?</a:t>
            </a:r>
          </a:p>
          <a:p>
            <a:endParaRPr lang="en-US" dirty="0" smtClean="0"/>
          </a:p>
          <a:p>
            <a:r>
              <a:rPr lang="en-US" dirty="0" smtClean="0"/>
              <a:t>1 Cor 11:23-24 – These Christians were eating bread and drinking the cup (v.26) in </a:t>
            </a:r>
            <a:r>
              <a:rPr lang="en-US" u="sng" dirty="0" smtClean="0"/>
              <a:t>memory</a:t>
            </a:r>
            <a:r>
              <a:rPr lang="en-US" dirty="0" smtClean="0"/>
              <a:t> of Jesus’ body and blood (vv. 24-25). The false doctrine of transubstantiation destroys</a:t>
            </a:r>
            <a:r>
              <a:rPr lang="en-US" baseline="0" dirty="0" smtClean="0"/>
              <a:t> the memorial and sign.</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10</a:t>
            </a:fld>
            <a:endParaRPr lang="en-US"/>
          </a:p>
        </p:txBody>
      </p:sp>
    </p:spTree>
    <p:extLst>
      <p:ext uri="{BB962C8B-B14F-4D97-AF65-F5344CB8AC3E}">
        <p14:creationId xmlns:p14="http://schemas.microsoft.com/office/powerpoint/2010/main" val="402406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Catholicism believes that a priest has the power to forgive or retain sins and impose penance as a means of testing the genuineness of the person's confession and of making a satisfaction to God for that sin. Penance is performing outward acts such as repeating prayers like the "Hail Mary" or the “Rosary” as a payment for sin and to satisfy God. Roman Catholicism bases penance on Ezekiel 18:30, Luke 13:5 and Acts 2:38 where they incorrectly translate "repentance" (</a:t>
            </a:r>
            <a:r>
              <a:rPr lang="en-US" sz="1200" b="0" kern="1200" dirty="0" err="1" smtClean="0">
                <a:solidFill>
                  <a:schemeClr val="tx1"/>
                </a:solidFill>
                <a:latin typeface="+mn-lt"/>
                <a:ea typeface="+mn-ea"/>
                <a:cs typeface="+mn-cs"/>
              </a:rPr>
              <a:t>metanoeo</a:t>
            </a:r>
            <a:r>
              <a:rPr lang="en-US" sz="1200" b="0" kern="1200" dirty="0" smtClean="0">
                <a:solidFill>
                  <a:schemeClr val="tx1"/>
                </a:solidFill>
                <a:latin typeface="+mn-lt"/>
                <a:ea typeface="+mn-ea"/>
                <a:cs typeface="+mn-cs"/>
              </a:rPr>
              <a:t> = to turn, repent, to change one's mind) as “penance”. Eventually,</a:t>
            </a:r>
            <a:r>
              <a:rPr lang="en-US" sz="1200" b="0" kern="1200" baseline="0" dirty="0" smtClean="0">
                <a:solidFill>
                  <a:schemeClr val="tx1"/>
                </a:solidFill>
                <a:latin typeface="+mn-lt"/>
                <a:ea typeface="+mn-ea"/>
                <a:cs typeface="+mn-cs"/>
              </a:rPr>
              <a:t> penance evolved into indulgences which was a heinous practice that stirred men of the Reformation movement.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7DF33233-5605-4D58-BC11-5EB38A06CF8B}" type="slidenum">
              <a:rPr lang="en-US" smtClean="0"/>
              <a:t>11</a:t>
            </a:fld>
            <a:endParaRPr lang="en-US"/>
          </a:p>
        </p:txBody>
      </p:sp>
    </p:spTree>
    <p:extLst>
      <p:ext uri="{BB962C8B-B14F-4D97-AF65-F5344CB8AC3E}">
        <p14:creationId xmlns:p14="http://schemas.microsoft.com/office/powerpoint/2010/main" val="403381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John 1:9 - </a:t>
            </a:r>
            <a:r>
              <a:rPr lang="en-US" sz="1200" b="0" kern="1200" dirty="0" smtClean="0">
                <a:solidFill>
                  <a:schemeClr val="tx1"/>
                </a:solidFill>
                <a:latin typeface="+mn-lt"/>
                <a:ea typeface="+mn-ea"/>
                <a:cs typeface="+mn-cs"/>
              </a:rPr>
              <a:t>We only confess our sins to God. No mention is made of penance here or anywhere. No good works that we do by penance will ever satisfy God, but sinners can be accepted and forgiven only on the ground of Christ's sacrifice, through which alone the justice and wrath of God against sin have been satisfied. (Romans 3:24-28)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Luke 13:5, Acts 17:30 – These are the words</a:t>
            </a:r>
            <a:r>
              <a:rPr lang="en-US" sz="1200" b="0" kern="1200" baseline="0" dirty="0" smtClean="0">
                <a:solidFill>
                  <a:schemeClr val="tx1"/>
                </a:solidFill>
                <a:latin typeface="+mn-lt"/>
                <a:ea typeface="+mn-ea"/>
                <a:cs typeface="+mn-cs"/>
              </a:rPr>
              <a:t> of Jesus. Simply, “repent”. No mention of penance.</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F33233-5605-4D58-BC11-5EB38A06CF8B}" type="slidenum">
              <a:rPr lang="en-US" smtClean="0"/>
              <a:t>12</a:t>
            </a:fld>
            <a:endParaRPr lang="en-US"/>
          </a:p>
        </p:txBody>
      </p:sp>
    </p:spTree>
    <p:extLst>
      <p:ext uri="{BB962C8B-B14F-4D97-AF65-F5344CB8AC3E}">
        <p14:creationId xmlns:p14="http://schemas.microsoft.com/office/powerpoint/2010/main" val="101223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Catholicism teaches a sacrament</a:t>
            </a:r>
            <a:r>
              <a:rPr lang="en-US" baseline="0" dirty="0" smtClean="0"/>
              <a:t> called Extreme Unction that they reserve for those who are very sick or close to death. It is an ordinance by which they anoint the forehead with oil, usually in the sign of the cross, and thereby prepare them to meet God if they should die.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with many Catholic doctrines, this ordinance finds its source not in the bible, but in pagan rituals. </a:t>
            </a:r>
            <a:r>
              <a:rPr lang="en-US" sz="1200" kern="1200" dirty="0" smtClean="0">
                <a:solidFill>
                  <a:schemeClr val="tx1"/>
                </a:solidFill>
                <a:effectLst/>
                <a:latin typeface="+mn-lt"/>
                <a:ea typeface="+mn-ea"/>
                <a:cs typeface="+mn-cs"/>
              </a:rPr>
              <a:t>This practice originated in Babylon as an anointing for the last journey into the mysteries. It goes as far back as the god of Babylon called Nimrod</a:t>
            </a:r>
            <a:r>
              <a:rPr lang="en-US" sz="1200" kern="1200" baseline="0" dirty="0" smtClean="0">
                <a:solidFill>
                  <a:schemeClr val="tx1"/>
                </a:solidFill>
                <a:effectLst/>
                <a:latin typeface="+mn-lt"/>
                <a:ea typeface="+mn-ea"/>
                <a:cs typeface="+mn-cs"/>
              </a:rPr>
              <a:t> which means, “Lord of Oil”. It transferred through the years to the Roman god Saturn whose statue was filled with oil and was used by pagans to prepare idol worshippers to meet their god in a vision or to prepare them for their death. Catholics picked up this heathen practice at the end of the 6</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century and introduced it as a sacrament to prepare those dying to meet their God.</a:t>
            </a:r>
            <a:endParaRPr lang="en-US" u="sng" dirty="0" smtClean="0"/>
          </a:p>
          <a:p>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13</a:t>
            </a:fld>
            <a:endParaRPr lang="en-US"/>
          </a:p>
        </p:txBody>
      </p:sp>
    </p:spTree>
    <p:extLst>
      <p:ext uri="{BB962C8B-B14F-4D97-AF65-F5344CB8AC3E}">
        <p14:creationId xmlns:p14="http://schemas.microsoft.com/office/powerpoint/2010/main" val="419480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Catholics</a:t>
            </a:r>
            <a:r>
              <a:rPr lang="en-US" baseline="0" dirty="0" smtClean="0"/>
              <a:t> attempt to justify the practice of Extreme Unction by referring to Jas 5:14-15. However, this verse and Catholic Extreme Unction differ considerably. </a:t>
            </a:r>
          </a:p>
          <a:p>
            <a:endParaRPr lang="en-US" baseline="0" dirty="0" smtClean="0"/>
          </a:p>
          <a:p>
            <a:r>
              <a:rPr lang="en-US" baseline="0" dirty="0" smtClean="0"/>
              <a:t>First, the elders of Jas 5 were married men (1 Tim 3; Tit 1:5-6) not unmarried catholic priests. </a:t>
            </a:r>
          </a:p>
          <a:p>
            <a:endParaRPr lang="en-US" baseline="0" dirty="0" smtClean="0"/>
          </a:p>
          <a:p>
            <a:r>
              <a:rPr lang="en-US" baseline="0" dirty="0" smtClean="0"/>
              <a:t>Second, the 1</a:t>
            </a:r>
            <a:r>
              <a:rPr lang="en-US" baseline="30000" dirty="0" smtClean="0"/>
              <a:t>st</a:t>
            </a:r>
            <a:r>
              <a:rPr lang="en-US" baseline="0" dirty="0" smtClean="0"/>
              <a:t> century church had a plurality of elders that would have been called or the one who was sick, not just one man.</a:t>
            </a:r>
          </a:p>
          <a:p>
            <a:endParaRPr lang="en-US" baseline="0" dirty="0" smtClean="0"/>
          </a:p>
          <a:p>
            <a:r>
              <a:rPr lang="en-US" baseline="0" dirty="0" smtClean="0"/>
              <a:t>Third, its very possible the elders in the first century would have had the power to perform healing because of the laying on the hands of the apostles. With the passing of spiritual gifts, it is possible this practice may have died with it. However, I would be careful to assume this since this particular evidence is speculative. </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14</a:t>
            </a:fld>
            <a:endParaRPr lang="en-US"/>
          </a:p>
        </p:txBody>
      </p:sp>
    </p:spTree>
    <p:extLst>
      <p:ext uri="{BB962C8B-B14F-4D97-AF65-F5344CB8AC3E}">
        <p14:creationId xmlns:p14="http://schemas.microsoft.com/office/powerpoint/2010/main" val="10089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Orders is the Catholic sacrament that justifies a separation of clergy and laity in the minds of Catholics. Catholicism teaches that men of the clergy are endowed by</a:t>
            </a:r>
            <a:r>
              <a:rPr lang="en-US" baseline="0" dirty="0" smtClean="0"/>
              <a:t> God with special powers. Their claim is that this special power is imprinted permanently upon the soul of the clergyman in question and that it provides the power to forgive sins. In essence, clergymen are made mediators between God and man in the minds of Catholics. </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15</a:t>
            </a:fld>
            <a:endParaRPr lang="en-US"/>
          </a:p>
        </p:txBody>
      </p:sp>
    </p:spTree>
    <p:extLst>
      <p:ext uri="{BB962C8B-B14F-4D97-AF65-F5344CB8AC3E}">
        <p14:creationId xmlns:p14="http://schemas.microsoft.com/office/powerpoint/2010/main" val="358048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Tim 2:5 teaches that only Christ is the mediator between God and man and no one else. In</a:t>
            </a:r>
            <a:r>
              <a:rPr lang="en-US" baseline="0" dirty="0" smtClean="0"/>
              <a:t> truth, to be a Christian is the highest calling a person can have in the kingdom of God. To teach there is a higher calling than that is a doctrine of man and not of God as it goes against scripture.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Pet 2:9 teaches that all Christians are a royal priesthood and a holy nation. To claim there is a priesthood that is separated from the general Christian population is to go against the very man inspired by the Holy Spirit that Catholics claims was their first pope. </a:t>
            </a:r>
          </a:p>
          <a:p>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16</a:t>
            </a:fld>
            <a:endParaRPr lang="en-US"/>
          </a:p>
        </p:txBody>
      </p:sp>
    </p:spTree>
    <p:extLst>
      <p:ext uri="{BB962C8B-B14F-4D97-AF65-F5344CB8AC3E}">
        <p14:creationId xmlns:p14="http://schemas.microsoft.com/office/powerpoint/2010/main" val="336336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Matrimony refers to the institution of marriage. The Roman Catholic Church contends that marriage is a “church” institution, and since they believe that the Catholic church is the true, universal church of Christ, the Roman Church claims marital jurisdiction over all who have been “baptized” in that communion. Therefore, while</a:t>
            </a:r>
            <a:r>
              <a:rPr lang="en-US" baseline="0" dirty="0" smtClean="0"/>
              <a:t> to them m</a:t>
            </a:r>
            <a:r>
              <a:rPr lang="en-US" dirty="0" smtClean="0"/>
              <a:t>arriage between Catholics is considered a “sacrament” (Council of Trent, Sess. xxix, can. 2),</a:t>
            </a:r>
            <a:r>
              <a:rPr lang="en-US" baseline="0" dirty="0" smtClean="0"/>
              <a:t> m</a:t>
            </a:r>
            <a:r>
              <a:rPr lang="en-US" dirty="0" smtClean="0"/>
              <a:t>arriage between two non-Catholics is but a mere “contract.” Contrary to the teaching of Jesus Christ (Mt. 5:32; 19:9), the Catholic Church permits no valid cause for divorce.</a:t>
            </a:r>
          </a:p>
          <a:p>
            <a:endParaRPr lang="en-US" dirty="0" smtClean="0"/>
          </a:p>
          <a:p>
            <a:r>
              <a:rPr lang="en-US" dirty="0" smtClean="0"/>
              <a:t>However, with influence in the right places, and especially if one has sufficient financial resources, an “annulment” (i.e., a declaration that one’s </a:t>
            </a:r>
            <a:r>
              <a:rPr lang="en-US" i="1" dirty="0" smtClean="0"/>
              <a:t>original</a:t>
            </a:r>
            <a:r>
              <a:rPr lang="en-US" dirty="0" smtClean="0"/>
              <a:t>  marriage never was valid) can be effected on almost any basis, and Catholics may remarry following the annulment. Modern clergymen are as adept as were the ancient Pharisees at manipulating divine law for a desired result</a:t>
            </a:r>
          </a:p>
          <a:p>
            <a:endParaRPr lang="en-US" dirty="0" smtClean="0"/>
          </a:p>
          <a:p>
            <a:r>
              <a:rPr lang="en-US" dirty="0" smtClean="0"/>
              <a:t>Some time ago, Bill O’Reilly, of Fox news fame, himself a Roman Catholic, made the ludicrous claim that the Roman Catholic Church “invented” marriage. That is what might be dubbed, “spin” theology</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17</a:t>
            </a:fld>
            <a:endParaRPr lang="en-US"/>
          </a:p>
        </p:txBody>
      </p:sp>
    </p:spTree>
    <p:extLst>
      <p:ext uri="{BB962C8B-B14F-4D97-AF65-F5344CB8AC3E}">
        <p14:creationId xmlns:p14="http://schemas.microsoft.com/office/powerpoint/2010/main" val="255621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Marriage</a:t>
            </a:r>
            <a:r>
              <a:rPr lang="en-US" baseline="0" dirty="0" smtClean="0"/>
              <a:t> was not a catholic invention, but originates from Creation itself when God ordained it for all mankind. Jesus affirms this fact in Matt 19:4-6. Christians do agree that marriage makes man and woman better and can help them to become closer to Christ, but not in the sacramental since Catholicism teaches. </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18</a:t>
            </a:fld>
            <a:endParaRPr lang="en-US"/>
          </a:p>
        </p:txBody>
      </p:sp>
    </p:spTree>
    <p:extLst>
      <p:ext uri="{BB962C8B-B14F-4D97-AF65-F5344CB8AC3E}">
        <p14:creationId xmlns:p14="http://schemas.microsoft.com/office/powerpoint/2010/main" val="1816945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celibacy was not even introduced as a Catholic doctrine until 1079AD,</a:t>
            </a:r>
            <a:r>
              <a:rPr lang="en-US" baseline="0" dirty="0" smtClean="0"/>
              <a:t> over 1000 years after the church began, should raise concerns among all honest thinking people. The Catholic church admired the ascetic lifestyle of the monastic movement. That along with a desire to further make a distinction between clergy and laity most likely led the Catholic church to make this distinction.</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19</a:t>
            </a:fld>
            <a:endParaRPr lang="en-US"/>
          </a:p>
        </p:txBody>
      </p:sp>
    </p:spTree>
    <p:extLst>
      <p:ext uri="{BB962C8B-B14F-4D97-AF65-F5344CB8AC3E}">
        <p14:creationId xmlns:p14="http://schemas.microsoft.com/office/powerpoint/2010/main" val="81626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catholic doctrine </a:t>
            </a:r>
            <a:r>
              <a:rPr lang="en-US" baseline="0" dirty="0" smtClean="0"/>
              <a:t>has its roots in pagan idolatry. As the church enjoyed peace during the post-</a:t>
            </a:r>
            <a:r>
              <a:rPr lang="en-US" baseline="0" dirty="0" err="1" smtClean="0"/>
              <a:t>nicene</a:t>
            </a:r>
            <a:r>
              <a:rPr lang="en-US" baseline="0" dirty="0" smtClean="0"/>
              <a:t> period, it began to compromise with pagans that flooded the church to maintain peace. As a result, doctrines found nowhere in scripture were developed into a religious system falsely identified with Christianity. Many of these doctrines were not invented until centuries after the beginning of the NT church. </a:t>
            </a:r>
          </a:p>
          <a:p>
            <a:endParaRPr lang="en-US" baseline="0" dirty="0" smtClean="0"/>
          </a:p>
          <a:p>
            <a:r>
              <a:rPr lang="en-US" baseline="0" dirty="0" smtClean="0"/>
              <a:t>In this study, we’ll examine common catholic doctrines and what the bible does and does not say about them. As with all false religions, we want to be sensitive towards those caught up in Catholicism while also standing for what is true and right. Our loyalty must always be to Jesus Christ and His word and any religion or doctrine that does not have the Lord’s authority must be renounced.</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a:t>
            </a:fld>
            <a:endParaRPr lang="en-US"/>
          </a:p>
        </p:txBody>
      </p:sp>
    </p:spTree>
    <p:extLst>
      <p:ext uri="{BB962C8B-B14F-4D97-AF65-F5344CB8AC3E}">
        <p14:creationId xmlns:p14="http://schemas.microsoft.com/office/powerpoint/2010/main" val="303051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a:t>
            </a:r>
            <a:r>
              <a:rPr lang="en-US" baseline="0" dirty="0" smtClean="0"/>
              <a:t> Catholics demand celibacy for its clergy, they pronounce condemnation upon anyone who says otherwise. In fact, they condemn anyone who claims that marriage is a better arrangement than celibacy in general. To add icing to the cake, Catholics have accused the marriage arrangement as being one in which women are forced into slavery and humiliation. These statements run in opposition to their belief that marriage is a sacrament that bestows grace upon its participants. The Catholic cannot have its cake and eat it too.</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20</a:t>
            </a:fld>
            <a:endParaRPr lang="en-US"/>
          </a:p>
        </p:txBody>
      </p:sp>
    </p:spTree>
    <p:extLst>
      <p:ext uri="{BB962C8B-B14F-4D97-AF65-F5344CB8AC3E}">
        <p14:creationId xmlns:p14="http://schemas.microsoft.com/office/powerpoint/2010/main" val="2541009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beginning, God has created marriage to be for man’s good (Gen 2:18). Jesus confirmed this in Matt 19:4-6 though hundreds of years had passed. We must ask the question whether we are going to trust God and His arrangement, or trust the Catholic church who have managed to invent doctrines counter to God’s word.</a:t>
            </a:r>
          </a:p>
          <a:p>
            <a:endParaRPr lang="en-US" baseline="0" dirty="0" smtClean="0"/>
          </a:p>
          <a:p>
            <a:r>
              <a:rPr lang="en-US" baseline="0" dirty="0" smtClean="0"/>
              <a:t>Paul prophesied that movements would arise that forbade marriage in 1 Tim 4:1-3. This is a shocking revelation that shows the Holy Spirit was testifying with Him. It also shows that asceticism was on the rise even during the apostolic age (Col 2:21)…that Paul could see it coming.</a:t>
            </a:r>
          </a:p>
          <a:p>
            <a:endParaRPr lang="en-US" baseline="0" dirty="0" smtClean="0"/>
          </a:p>
          <a:p>
            <a:r>
              <a:rPr lang="en-US" dirty="0" smtClean="0"/>
              <a:t>If Peter</a:t>
            </a:r>
            <a:r>
              <a:rPr lang="en-US" baseline="0" dirty="0" smtClean="0"/>
              <a:t> was truly the first pope, why was He married? We learn he was married during Jesus’ day (Matt 8:14) and that he was still married 25 years later. If celibacy for the clergy is law, Peter didn’t know it and 25 years after the resurrection of Christ, he still didn’t know it.</a:t>
            </a:r>
          </a:p>
          <a:p>
            <a:endParaRPr lang="en-US" baseline="0" dirty="0" smtClean="0"/>
          </a:p>
          <a:p>
            <a:r>
              <a:rPr lang="en-US" baseline="0" dirty="0" smtClean="0"/>
              <a:t>If clergy are to be celibate, why are two of the requirements for bishops that he be the husband of one wife with believing children? Did this requirement expire? What gives the Catholic church the right to render such a law null and void?</a:t>
            </a:r>
          </a:p>
          <a:p>
            <a:endParaRPr lang="en-US" baseline="0" dirty="0" smtClean="0"/>
          </a:p>
          <a:p>
            <a:r>
              <a:rPr lang="en-US" baseline="0" dirty="0" smtClean="0"/>
              <a:t>1 Cor 7:2 lets us know that part of marriage’s design is to keep immoralities in check. With so many Catholic priests caught in sexual scandals involving children, it begs the question who we should put our confidence in: God’s word or Catholic tradition?</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21</a:t>
            </a:fld>
            <a:endParaRPr lang="en-US"/>
          </a:p>
        </p:txBody>
      </p:sp>
    </p:spTree>
    <p:extLst>
      <p:ext uri="{BB962C8B-B14F-4D97-AF65-F5344CB8AC3E}">
        <p14:creationId xmlns:p14="http://schemas.microsoft.com/office/powerpoint/2010/main" val="177002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Purgatory was not officially</a:t>
            </a:r>
            <a:r>
              <a:rPr lang="en-US" baseline="0" dirty="0" smtClean="0"/>
              <a:t> accepted by the Catholic church until 606AD, but its origin in paganism dates back a lot further. Since Catholicism really began to take off after the days of Constantine when pagans flooded the church and brought their superstitions, its no wonder a doctrine such as this (which is foreign to the bible) would rear its ugly head.</a:t>
            </a:r>
          </a:p>
          <a:p>
            <a:endParaRPr lang="en-US" baseline="0" dirty="0" smtClean="0"/>
          </a:p>
          <a:p>
            <a:r>
              <a:rPr lang="en-US" baseline="0" dirty="0" smtClean="0"/>
              <a:t>Molech, the detestable God of the Philistines and Ammonites, was a god in which idol worshippers sacrificed children by fire because it was believed Molech would guarantee financial prosperity for the parents as well as their children. Later, another god evolved from this one called “Tammuz”. Jews were known to sacrifice to this god in the temple itself during the time prior to the destruction of Jerusalem by the Babylonians (Ezek 8:14). Children were sacrificed to this god because it was believed it would perfect them by burning. “Tam” means “perfect” and “</a:t>
            </a:r>
            <a:r>
              <a:rPr lang="en-US" baseline="0" dirty="0" err="1" smtClean="0"/>
              <a:t>Muz</a:t>
            </a:r>
            <a:r>
              <a:rPr lang="en-US" baseline="0" dirty="0" smtClean="0"/>
              <a:t>” means burning. Therefore, Tammuz itself means “perfected by burning”. </a:t>
            </a:r>
          </a:p>
          <a:p>
            <a:endParaRPr lang="en-US" baseline="0" dirty="0" smtClean="0"/>
          </a:p>
          <a:p>
            <a:r>
              <a:rPr lang="en-US" baseline="0" dirty="0" smtClean="0"/>
              <a:t>Others throughout history taught this – Plato, Virgil, and other Stoic philosophers. It was also taught by Buddhism and early Muslim fathers. However it is never taught by the bible. It is a doctrine wholly invented by man that actually encourages sin by claiming there is a place that you go to suffer before heaven as long as you don’t commit “mortal sins”.</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22</a:t>
            </a:fld>
            <a:endParaRPr lang="en-US"/>
          </a:p>
        </p:txBody>
      </p:sp>
    </p:spTree>
    <p:extLst>
      <p:ext uri="{BB962C8B-B14F-4D97-AF65-F5344CB8AC3E}">
        <p14:creationId xmlns:p14="http://schemas.microsoft.com/office/powerpoint/2010/main" val="4134143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Catholics claim this is a divinely revealed truth, but they must claim to be the source</a:t>
            </a:r>
            <a:r>
              <a:rPr lang="en-US" baseline="0" dirty="0" smtClean="0"/>
              <a:t> of that “truth” since this teaching is found nowhere in scripture. The worst part of this doctrine is the other false doctrines that it led too:</a:t>
            </a:r>
          </a:p>
          <a:p>
            <a:endParaRPr lang="en-US" baseline="0" dirty="0" smtClean="0"/>
          </a:p>
          <a:p>
            <a:r>
              <a:rPr lang="en-US" baseline="0" dirty="0" smtClean="0"/>
              <a:t>Indulgences were offered to Catholic laity in the middle ages to avoid time in purgatory. Indulgences was one of the most hotly contested catholic doctrines during reformation times and purgatory has a direct connection to it. Too, the money gotten from the selling of indulgences was used to build massive Catholic cathedrals, many of which still exists today in Europe and ensured a permanent face for the Catholic church while they stand.</a:t>
            </a:r>
          </a:p>
          <a:p>
            <a:endParaRPr lang="en-US" baseline="0" dirty="0" smtClean="0"/>
          </a:p>
          <a:p>
            <a:r>
              <a:rPr lang="en-US" baseline="0" dirty="0" smtClean="0"/>
              <a:t>The doctrine of purgatory also encouraged people to join the Crusades. The popes at that time offered anyone who joined the Crusades a free pass from purgatory. Men lined up ready to give their life in physical combat with Muslims if it meant a one-way ticket to heaven.</a:t>
            </a:r>
          </a:p>
          <a:p>
            <a:endParaRPr lang="en-US" baseline="0" dirty="0" smtClean="0"/>
          </a:p>
          <a:p>
            <a:r>
              <a:rPr lang="en-US" baseline="0" dirty="0" smtClean="0"/>
              <a:t>When “heretics” arose to combat the false doctrines of the Catholic church, the Pope promised a free pass out of purgatory for any Catholic who turned them in.</a:t>
            </a:r>
          </a:p>
        </p:txBody>
      </p:sp>
      <p:sp>
        <p:nvSpPr>
          <p:cNvPr id="4" name="Slide Number Placeholder 3"/>
          <p:cNvSpPr>
            <a:spLocks noGrp="1"/>
          </p:cNvSpPr>
          <p:nvPr>
            <p:ph type="sldNum" sz="quarter" idx="10"/>
          </p:nvPr>
        </p:nvSpPr>
        <p:spPr/>
        <p:txBody>
          <a:bodyPr/>
          <a:lstStyle/>
          <a:p>
            <a:fld id="{7DF33233-5605-4D58-BC11-5EB38A06CF8B}" type="slidenum">
              <a:rPr lang="en-US" smtClean="0"/>
              <a:t>23</a:t>
            </a:fld>
            <a:endParaRPr lang="en-US"/>
          </a:p>
        </p:txBody>
      </p:sp>
    </p:spTree>
    <p:extLst>
      <p:ext uri="{BB962C8B-B14F-4D97-AF65-F5344CB8AC3E}">
        <p14:creationId xmlns:p14="http://schemas.microsoft.com/office/powerpoint/2010/main" val="156554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say that our sins are expiated by our suffering is an insult to the cross of Christ since it says that the cross was not sufficient to cleanse us of our sins.</a:t>
            </a:r>
            <a:r>
              <a:rPr lang="en-US" baseline="0" dirty="0" smtClean="0"/>
              <a:t> </a:t>
            </a:r>
          </a:p>
          <a:p>
            <a:endParaRPr lang="en-US" baseline="0" dirty="0" smtClean="0"/>
          </a:p>
          <a:p>
            <a:r>
              <a:rPr lang="en-US" baseline="0" dirty="0" smtClean="0"/>
              <a:t>1 John 1:7 assures us that the blood of Christ cleanses us from all sin. Heb 9:27-28  claims that when Jesus returns, it will be without reference to sin. Catholics, however, claim that more sin on behalf of those cleansed by the blood of Christ must be atoned for in purgatory. Heb 10:14 further assures us that Christ’s sacrifice perfects for all time those who have been sanctified. </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24</a:t>
            </a:fld>
            <a:endParaRPr lang="en-US"/>
          </a:p>
        </p:txBody>
      </p:sp>
    </p:spTree>
    <p:extLst>
      <p:ext uri="{BB962C8B-B14F-4D97-AF65-F5344CB8AC3E}">
        <p14:creationId xmlns:p14="http://schemas.microsoft.com/office/powerpoint/2010/main" val="3473813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veneration of relics</a:t>
            </a:r>
            <a:r>
              <a:rPr lang="en-US" baseline="0" dirty="0" smtClean="0"/>
              <a:t> also traces back to paganism due to a desire on behalf of man to admire their champions once they pass on. Both Rome and Greece filled their cities with god and demigods of even those passed on heroes. When paganism invaded the early church, it was natural for them to bring in this temptation to the church. Therefore, Christian martyrs were admired to the point that their relics, bones, etc. were collected and kept as keepsakes. They were thought to bring grace/power to the one who acquired them. </a:t>
            </a:r>
          </a:p>
          <a:p>
            <a:endParaRPr lang="en-US" baseline="0" dirty="0" smtClean="0"/>
          </a:p>
          <a:p>
            <a:r>
              <a:rPr lang="en-US" baseline="0" dirty="0" smtClean="0"/>
              <a:t>Though speculative, it makes you wonder why God Himself buried Moses. As much as Israel struggled with idolatry, if they could have dug up Moses then they probably would have (Deut 34:5-6; Jude 9).</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25</a:t>
            </a:fld>
            <a:endParaRPr lang="en-US"/>
          </a:p>
        </p:txBody>
      </p:sp>
    </p:spTree>
    <p:extLst>
      <p:ext uri="{BB962C8B-B14F-4D97-AF65-F5344CB8AC3E}">
        <p14:creationId xmlns:p14="http://schemas.microsoft.com/office/powerpoint/2010/main" val="340073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Catholics</a:t>
            </a:r>
            <a:r>
              <a:rPr lang="en-US" baseline="0" dirty="0" smtClean="0"/>
              <a:t> claim any object connected with the fallen martyr is intimately connected with him and that it bestows special favor and power when acquired. As a result, many pilgrimages were undertaken to acquire such objects in the early days – tombs were ransacked and desecrated. Rome actually claims to have the comb of the rooster that crowed after Peter’s denial, bones of the apostles, wood from the cross, etc.</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26</a:t>
            </a:fld>
            <a:endParaRPr lang="en-US"/>
          </a:p>
        </p:txBody>
      </p:sp>
    </p:spTree>
    <p:extLst>
      <p:ext uri="{BB962C8B-B14F-4D97-AF65-F5344CB8AC3E}">
        <p14:creationId xmlns:p14="http://schemas.microsoft.com/office/powerpoint/2010/main" val="10428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all catholic traditions that are found outside the bible, the</a:t>
            </a:r>
            <a:r>
              <a:rPr lang="en-US" baseline="0" dirty="0" smtClean="0"/>
              <a:t> worship of images is the easiest to trace to paganism. This was being practiced by the Israelites during their early history (Ex 32). Pagans could not separate themselves from this culture when they became nominal Christians and therefore they began to admire images of Christ, Mary, and other saints. </a:t>
            </a:r>
          </a:p>
          <a:p>
            <a:endParaRPr lang="en-US" baseline="0" dirty="0" smtClean="0"/>
          </a:p>
          <a:p>
            <a:r>
              <a:rPr lang="en-US" baseline="0" dirty="0" smtClean="0"/>
              <a:t>Despite the fact that this is forbidden in even the 10 commandments, Catholics persist in image worship. In fact, the Catholic catechism, when listing the 10 Commandments, deliberately leaves out the 2</a:t>
            </a:r>
            <a:r>
              <a:rPr lang="en-US" baseline="30000" dirty="0" smtClean="0"/>
              <a:t>nd</a:t>
            </a:r>
            <a:r>
              <a:rPr lang="en-US" baseline="0" dirty="0" smtClean="0"/>
              <a:t> commandment. Coincidence?</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27</a:t>
            </a:fld>
            <a:endParaRPr lang="en-US"/>
          </a:p>
        </p:txBody>
      </p:sp>
    </p:spTree>
    <p:extLst>
      <p:ext uri="{BB962C8B-B14F-4D97-AF65-F5344CB8AC3E}">
        <p14:creationId xmlns:p14="http://schemas.microsoft.com/office/powerpoint/2010/main" val="300004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important to note that these images aren’t to just aid the worshipper in the Catholic mind, they are to actually be worshipped. They are to be kissed and bowed to. Joe Malone, an ex-Catholic, claims that one statue of Mary was kissed so much that the paint was eventually worn off of the feet.</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28</a:t>
            </a:fld>
            <a:endParaRPr lang="en-US"/>
          </a:p>
        </p:txBody>
      </p:sp>
    </p:spTree>
    <p:extLst>
      <p:ext uri="{BB962C8B-B14F-4D97-AF65-F5344CB8AC3E}">
        <p14:creationId xmlns:p14="http://schemas.microsoft.com/office/powerpoint/2010/main" val="2847994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ten commandments</a:t>
            </a:r>
            <a:r>
              <a:rPr lang="en-US" baseline="0" dirty="0" smtClean="0"/>
              <a:t> are ancient and sound. For the Catholic to not only ignore the 2</a:t>
            </a:r>
            <a:r>
              <a:rPr lang="en-US" baseline="30000" dirty="0" smtClean="0"/>
              <a:t>nd</a:t>
            </a:r>
            <a:r>
              <a:rPr lang="en-US" baseline="0" dirty="0" smtClean="0"/>
              <a:t> commandment but to also delete it from their catechism shows that they know their image worshipping is in direct conflict with the bible. Again, Catholics must be challenged whether to except what these men say or what God’s word says. </a:t>
            </a:r>
          </a:p>
          <a:p>
            <a:endParaRPr lang="en-US" baseline="0" dirty="0" smtClean="0"/>
          </a:p>
          <a:p>
            <a:r>
              <a:rPr lang="en-US" baseline="0" dirty="0" smtClean="0"/>
              <a:t>Paul, while in Athens, explicitly states to the idolaters there that God should not be looked at as an image because He is not a created being and therefore stands out far above all created beings. He is not to be limited to a creation of any kind. </a:t>
            </a:r>
          </a:p>
          <a:p>
            <a:endParaRPr lang="en-US" baseline="0" dirty="0" smtClean="0"/>
          </a:p>
          <a:p>
            <a:r>
              <a:rPr lang="en-US" baseline="0" dirty="0" smtClean="0"/>
              <a:t>In Rom 1:2-23, Paul calls this type of worship foolish. Catholics, however, say it is required.</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29</a:t>
            </a:fld>
            <a:endParaRPr lang="en-US"/>
          </a:p>
        </p:txBody>
      </p:sp>
    </p:spTree>
    <p:extLst>
      <p:ext uri="{BB962C8B-B14F-4D97-AF65-F5344CB8AC3E}">
        <p14:creationId xmlns:p14="http://schemas.microsoft.com/office/powerpoint/2010/main" val="85780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term “sacrament” is derived from the Latin word “</a:t>
            </a:r>
            <a:r>
              <a:rPr lang="en-US" i="0" dirty="0" err="1" smtClean="0"/>
              <a:t>sacramentum</a:t>
            </a:r>
            <a:r>
              <a:rPr lang="en-US" i="0" dirty="0" smtClean="0"/>
              <a:t>” which</a:t>
            </a:r>
            <a:r>
              <a:rPr lang="en-US" i="0" baseline="0" dirty="0" smtClean="0"/>
              <a:t> means</a:t>
            </a:r>
            <a:r>
              <a:rPr lang="en-US" i="0" dirty="0" smtClean="0"/>
              <a:t> “a thing set apart as holy.” However,</a:t>
            </a:r>
            <a:r>
              <a:rPr lang="en-US" i="0" baseline="0" dirty="0" smtClean="0"/>
              <a:t> t</a:t>
            </a:r>
            <a:r>
              <a:rPr lang="en-US" i="0" dirty="0" smtClean="0"/>
              <a:t>he NT never isolates certain acts of obedience from others by designating them as “sacraments.” As the early church (late first century and onward) began to drift from the New Testament pattern</a:t>
            </a:r>
            <a:r>
              <a:rPr lang="en-US" i="0" baseline="0" dirty="0" smtClean="0"/>
              <a:t> of teaching</a:t>
            </a:r>
            <a:r>
              <a:rPr lang="en-US" i="0" dirty="0" smtClean="0"/>
              <a:t>, certain acts began to be distinguished from others as conveying a special sort of “grace.” Some of these practices originally had a biblically-based background</a:t>
            </a:r>
            <a:r>
              <a:rPr lang="en-US" i="0" baseline="0" dirty="0" smtClean="0"/>
              <a:t> but were then </a:t>
            </a:r>
            <a:r>
              <a:rPr lang="en-US" i="0" dirty="0" smtClean="0"/>
              <a:t>perverted by misguided and/or unscrupulous teachers.</a:t>
            </a:r>
          </a:p>
          <a:p>
            <a:endParaRPr lang="en-US" i="0" dirty="0" smtClean="0"/>
          </a:p>
          <a:p>
            <a:r>
              <a:rPr lang="en-US" dirty="0" smtClean="0"/>
              <a:t>By medieval times (from about A.D. 500 to 1500), the Roman Church (deeply steeped in considerable error by this time) had isolated what its “clergy” called the “sacraments.” It was not until the 16th century that they were cataloged as seven. These were: Baptism, Confirmation, Penance, the Eucharist, Sacred Orders, Holy Matrimony, and Extreme Unction.</a:t>
            </a:r>
          </a:p>
          <a:p>
            <a:endParaRPr lang="en-US" i="0" dirty="0" smtClean="0"/>
          </a:p>
          <a:p>
            <a:r>
              <a:rPr lang="en-US" dirty="0" smtClean="0"/>
              <a:t>The Augustinian cleric, Hugo of St. Victor (1096-1141) characterized the “sacraments” as “outward and visible signs of an inward and spiritual grace.” Some Protestants, while rejecting five of the so-called “sacraments,” nonetheless adorned both “baptism” and the “Lord’s supper” with the “sacramental” mantle. This paved the way for the false notion that these rites, in and of themselves, bestowed “grace”</a:t>
            </a:r>
            <a:r>
              <a:rPr lang="en-US" baseline="0" dirty="0" smtClean="0"/>
              <a:t> – this very different </a:t>
            </a:r>
            <a:r>
              <a:rPr lang="en-US" dirty="0" smtClean="0"/>
              <a:t>from a faith-motivated, personal submission to the will of God (as in the case of infant baptism).</a:t>
            </a:r>
          </a:p>
          <a:p>
            <a:endParaRPr lang="en-US" i="0" dirty="0" smtClean="0"/>
          </a:p>
          <a:p>
            <a:r>
              <a:rPr lang="en-US" sz="1200" kern="1200" dirty="0" smtClean="0">
                <a:solidFill>
                  <a:schemeClr val="tx1"/>
                </a:solidFill>
                <a:effectLst/>
                <a:latin typeface="+mn-lt"/>
                <a:ea typeface="+mn-ea"/>
                <a:cs typeface="+mn-cs"/>
              </a:rPr>
              <a:t>Always hungry for more power, one of the</a:t>
            </a:r>
            <a:r>
              <a:rPr lang="en-US" sz="1200" kern="1200" baseline="0" dirty="0" smtClean="0">
                <a:solidFill>
                  <a:schemeClr val="tx1"/>
                </a:solidFill>
                <a:effectLst/>
                <a:latin typeface="+mn-lt"/>
                <a:ea typeface="+mn-ea"/>
                <a:cs typeface="+mn-cs"/>
              </a:rPr>
              <a:t> purposes of introducing this </a:t>
            </a:r>
            <a:r>
              <a:rPr lang="en-US" sz="1200" kern="1200" dirty="0" smtClean="0">
                <a:solidFill>
                  <a:schemeClr val="tx1"/>
                </a:solidFill>
                <a:effectLst/>
                <a:latin typeface="+mn-lt"/>
                <a:ea typeface="+mn-ea"/>
                <a:cs typeface="+mn-cs"/>
              </a:rPr>
              <a:t>teaching is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exalt the hierarchy above the laity since it is the exclusive prerogative of the clergy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officiate these sacraments, placing the whole matter of salvation in the hands of the hierarchy</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relegating the people to a subjugated role to the church.</a:t>
            </a:r>
            <a:endParaRPr lang="en-US" i="0" dirty="0"/>
          </a:p>
        </p:txBody>
      </p:sp>
      <p:sp>
        <p:nvSpPr>
          <p:cNvPr id="4" name="Slide Number Placeholder 3"/>
          <p:cNvSpPr>
            <a:spLocks noGrp="1"/>
          </p:cNvSpPr>
          <p:nvPr>
            <p:ph type="sldNum" sz="quarter" idx="10"/>
          </p:nvPr>
        </p:nvSpPr>
        <p:spPr/>
        <p:txBody>
          <a:bodyPr/>
          <a:lstStyle/>
          <a:p>
            <a:fld id="{7DF33233-5605-4D58-BC11-5EB38A06CF8B}" type="slidenum">
              <a:rPr lang="en-US" smtClean="0"/>
              <a:t>3</a:t>
            </a:fld>
            <a:endParaRPr lang="en-US"/>
          </a:p>
        </p:txBody>
      </p:sp>
    </p:spTree>
    <p:extLst>
      <p:ext uri="{BB962C8B-B14F-4D97-AF65-F5344CB8AC3E}">
        <p14:creationId xmlns:p14="http://schemas.microsoft.com/office/powerpoint/2010/main" val="1368026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3233-5605-4D58-BC11-5EB38A06CF8B}" type="slidenum">
              <a:rPr lang="en-US" smtClean="0"/>
              <a:t>30</a:t>
            </a:fld>
            <a:endParaRPr lang="en-US"/>
          </a:p>
        </p:txBody>
      </p:sp>
    </p:spTree>
    <p:extLst>
      <p:ext uri="{BB962C8B-B14F-4D97-AF65-F5344CB8AC3E}">
        <p14:creationId xmlns:p14="http://schemas.microsoft.com/office/powerpoint/2010/main" val="866577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3233-5605-4D58-BC11-5EB38A06CF8B}" type="slidenum">
              <a:rPr lang="en-US" smtClean="0"/>
              <a:t>31</a:t>
            </a:fld>
            <a:endParaRPr lang="en-US"/>
          </a:p>
        </p:txBody>
      </p:sp>
    </p:spTree>
    <p:extLst>
      <p:ext uri="{BB962C8B-B14F-4D97-AF65-F5344CB8AC3E}">
        <p14:creationId xmlns:p14="http://schemas.microsoft.com/office/powerpoint/2010/main" val="146901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32</a:t>
            </a:fld>
            <a:endParaRPr lang="en-US"/>
          </a:p>
        </p:txBody>
      </p:sp>
    </p:spTree>
    <p:extLst>
      <p:ext uri="{BB962C8B-B14F-4D97-AF65-F5344CB8AC3E}">
        <p14:creationId xmlns:p14="http://schemas.microsoft.com/office/powerpoint/2010/main" val="1250448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3233-5605-4D58-BC11-5EB38A06CF8B}" type="slidenum">
              <a:rPr lang="en-US" smtClean="0"/>
              <a:t>33</a:t>
            </a:fld>
            <a:endParaRPr lang="en-US"/>
          </a:p>
        </p:txBody>
      </p:sp>
    </p:spTree>
    <p:extLst>
      <p:ext uri="{BB962C8B-B14F-4D97-AF65-F5344CB8AC3E}">
        <p14:creationId xmlns:p14="http://schemas.microsoft.com/office/powerpoint/2010/main" val="163969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Baptism is Catholic sacrament</a:t>
            </a:r>
            <a:r>
              <a:rPr lang="en-US" baseline="0" dirty="0" smtClean="0"/>
              <a:t> that actually has roots in scripture. They even believe that baptism washes away sins, contrary to the belief of most worldwide denominations. However, they err in two important fundamental facets:</a:t>
            </a:r>
          </a:p>
          <a:p>
            <a:endParaRPr lang="en-US" baseline="0" dirty="0" smtClean="0"/>
          </a:p>
          <a:p>
            <a:r>
              <a:rPr lang="en-US" baseline="0" dirty="0" smtClean="0"/>
              <a:t>First, Catholics believe that infants must be baptized as a result of what they believe is “inherited” or “original” sin. Because they believe all children are born having inherited sin from their parents, they believe the only thing that can save them is if they are baptized. Interestingly, the Catholic church later changed their view that infants not baptized who die go to hell because of public outcry. And so they invented what they call a “limbo of infants” where all unbaptized infants who die go instead of hell.</a:t>
            </a:r>
          </a:p>
          <a:p>
            <a:endParaRPr lang="en-US" baseline="0" dirty="0" smtClean="0"/>
          </a:p>
          <a:p>
            <a:r>
              <a:rPr lang="en-US" baseline="0" dirty="0" smtClean="0"/>
              <a:t>Second, Catholics admit that while baptism was solely by immersion in the early church, because of its “inconveniences”, pouring is now allowed. This has now become the primary practice of the Catholic church.</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4</a:t>
            </a:fld>
            <a:endParaRPr lang="en-US"/>
          </a:p>
        </p:txBody>
      </p:sp>
    </p:spTree>
    <p:extLst>
      <p:ext uri="{BB962C8B-B14F-4D97-AF65-F5344CB8AC3E}">
        <p14:creationId xmlns:p14="http://schemas.microsoft.com/office/powerpoint/2010/main" val="346920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the doctrine</a:t>
            </a:r>
            <a:r>
              <a:rPr lang="en-US" baseline="0" dirty="0" smtClean="0"/>
              <a:t> of “original sin”, the bible teaches otherwise.</a:t>
            </a:r>
          </a:p>
          <a:p>
            <a:endParaRPr lang="en-US" baseline="0" dirty="0" smtClean="0"/>
          </a:p>
          <a:p>
            <a:r>
              <a:rPr lang="en-US" baseline="0" dirty="0" smtClean="0"/>
              <a:t>In Ezek 18, the people were complaining that they were captivity not because of their sin but because of their parents sins. God makes it very clear that the son will not bear the punishment for the father’s iniquity nor will the father inherit the sin from his sons iniquity. Every person is responsible for their personal sin. If we have inherited sin all the way back from Adam, why does God make this claim?</a:t>
            </a:r>
          </a:p>
          <a:p>
            <a:endParaRPr lang="en-US" baseline="0" dirty="0" smtClean="0"/>
          </a:p>
          <a:p>
            <a:r>
              <a:rPr lang="en-US" baseline="0" dirty="0" smtClean="0"/>
              <a:t>In Matt 19:4, Jesus was receiving children and making the point that the kingdom belonged to such as them. If children are born in sin and subject to condemnation, why are they compared to those who will go to heaven? Jesus recognizes the innocent quality of children and encourages us all to mimic those qualities.</a:t>
            </a:r>
          </a:p>
          <a:p>
            <a:endParaRPr lang="en-US" baseline="0" dirty="0" smtClean="0"/>
          </a:p>
          <a:p>
            <a:r>
              <a:rPr lang="en-US" baseline="0" dirty="0" smtClean="0"/>
              <a:t>In Eccl 7:29, Solomon assures us that when God makes men, He makes them upright. We become separated from Him when we seek out “devices”. In other words, sin is not something that is inherited, it is something that is done/committed. It is an action resulting from the free will of every individual.</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5</a:t>
            </a:fld>
            <a:endParaRPr lang="en-US"/>
          </a:p>
        </p:txBody>
      </p:sp>
    </p:spTree>
    <p:extLst>
      <p:ext uri="{BB962C8B-B14F-4D97-AF65-F5344CB8AC3E}">
        <p14:creationId xmlns:p14="http://schemas.microsoft.com/office/powerpoint/2010/main" val="316378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the</a:t>
            </a:r>
            <a:r>
              <a:rPr lang="en-US" baseline="0" dirty="0" smtClean="0"/>
              <a:t> Catholic church’s position on “pouring” instead of immersion, this violates several principles in scripture regarding baptism.</a:t>
            </a:r>
          </a:p>
          <a:p>
            <a:endParaRPr lang="en-US" baseline="0" dirty="0" smtClean="0"/>
          </a:p>
          <a:p>
            <a:r>
              <a:rPr lang="en-US" baseline="0" dirty="0" smtClean="0"/>
              <a:t>First, Phillip tells the Ethiopian Eunuch in Acts 8 that belief is a requirement for someone who wants to be baptized. If infants do not have the capacity to believe, they are not qualified to be baptized. </a:t>
            </a:r>
          </a:p>
          <a:p>
            <a:endParaRPr lang="en-US" baseline="0" dirty="0" smtClean="0"/>
          </a:p>
          <a:p>
            <a:r>
              <a:rPr lang="en-US" baseline="0" dirty="0" smtClean="0"/>
              <a:t>Second, Jesus Himself makes belief a requirement for salvation in Mark 16. So important is belief that Jesus does not even mention baptism in the second clause – the reason for this is that baptism means nothing if the person does not have faith.</a:t>
            </a:r>
          </a:p>
          <a:p>
            <a:endParaRPr lang="en-US" baseline="0" dirty="0" smtClean="0"/>
          </a:p>
          <a:p>
            <a:r>
              <a:rPr lang="en-US" baseline="0" dirty="0" smtClean="0"/>
              <a:t>Third, Paul tells us in Rom 6:4 that baptism is a burial into the death of Christ. If you cannot bury a man by pouring dirt on his head, neither can a person being baptized in water be baptized in any way other than pure immersion. Too, the meaning of the word baptism is “immersion” and therefore should be practiced as such </a:t>
            </a:r>
            <a:r>
              <a:rPr lang="en-US" u="sng" baseline="0" dirty="0" smtClean="0"/>
              <a:t>inconvenient or not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6</a:t>
            </a:fld>
            <a:endParaRPr lang="en-US"/>
          </a:p>
        </p:txBody>
      </p:sp>
    </p:spTree>
    <p:extLst>
      <p:ext uri="{BB962C8B-B14F-4D97-AF65-F5344CB8AC3E}">
        <p14:creationId xmlns:p14="http://schemas.microsoft.com/office/powerpoint/2010/main" val="29291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Catholics</a:t>
            </a:r>
            <a:r>
              <a:rPr lang="en-US" baseline="0" dirty="0" smtClean="0"/>
              <a:t> admit that their sacrament of confirmation has no basis at all in scripture. If it cannot be found in scripture, it should not be included in the works that equip a Christian (2 Tim 3:16-17). The point of Catholic confirmation is to bind people to the Catholic religion and to keep them bound by its manmade traditions. </a:t>
            </a:r>
          </a:p>
          <a:p>
            <a:endParaRPr lang="en-US" baseline="0" dirty="0" smtClean="0"/>
          </a:p>
          <a:p>
            <a:r>
              <a:rPr lang="en-US" baseline="0" dirty="0" smtClean="0"/>
              <a:t>“More firmly”? We’re either in Christ or we’re not in Christ. To suggest a person can become more firmly a Christian is also not a concept taught in scripture. At some point, we have to decide whether we are going to follow God-inspired scripture or the words of man.</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7</a:t>
            </a:fld>
            <a:endParaRPr lang="en-US"/>
          </a:p>
        </p:txBody>
      </p:sp>
    </p:spTree>
    <p:extLst>
      <p:ext uri="{BB962C8B-B14F-4D97-AF65-F5344CB8AC3E}">
        <p14:creationId xmlns:p14="http://schemas.microsoft.com/office/powerpoint/2010/main" val="189699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Cor 5:17 teaches that if</a:t>
            </a:r>
            <a:r>
              <a:rPr lang="en-US" baseline="0" dirty="0" smtClean="0"/>
              <a:t> a person is in Christ, he is a new creature. There is no middle ground. If the Catholic church teaches a person who is baptized is saved but they also need a second confirming, they are going beyond the bounds of truth as revealed in scripture.</a:t>
            </a:r>
          </a:p>
          <a:p>
            <a:endParaRPr lang="en-US" baseline="0" dirty="0" smtClean="0"/>
          </a:p>
          <a:p>
            <a:r>
              <a:rPr lang="en-US" baseline="0" dirty="0" smtClean="0"/>
              <a:t>Rom 8:1 assures us that there is no condemnation for those who are in Christ Jesus. If that is true, why does there need to be a confirmation? What exactly is a person confirming if the Catholic church already claims he/she is saved?</a:t>
            </a:r>
          </a:p>
          <a:p>
            <a:endParaRPr lang="en-US" baseline="0" dirty="0" smtClean="0"/>
          </a:p>
          <a:p>
            <a:r>
              <a:rPr lang="en-US" baseline="0" dirty="0" smtClean="0"/>
              <a:t>Matt 15:19 warns against those who would invent doctrines. Like many Catholic doctrines, confirmation is a teaching the Catholic church invented that is foreign to God’s word and gives them control over the laity.</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8</a:t>
            </a:fld>
            <a:endParaRPr lang="en-US"/>
          </a:p>
        </p:txBody>
      </p:sp>
    </p:spTree>
    <p:extLst>
      <p:ext uri="{BB962C8B-B14F-4D97-AF65-F5344CB8AC3E}">
        <p14:creationId xmlns:p14="http://schemas.microsoft.com/office/powerpoint/2010/main" val="376915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Catholicism</a:t>
            </a:r>
            <a:r>
              <a:rPr lang="en-US" baseline="0" dirty="0" smtClean="0"/>
              <a:t> teaches that in the Lord’s Supper, which they refer to as the Eucharist, the elements, when consumed turn into the literal body and literal blood of the Jesus Christ – they call this “transubstantiation”. They believe that within the elements, Christ is really, truly, and substantially present which means they believe that he is sacrificed again and again, each time the communion is taken. </a:t>
            </a:r>
          </a:p>
          <a:p>
            <a:endParaRPr lang="en-US" baseline="0" dirty="0" smtClean="0"/>
          </a:p>
          <a:p>
            <a:r>
              <a:rPr lang="en-US" baseline="0" dirty="0" smtClean="0"/>
              <a:t>One example of Catholic flip-flopping takes place between 1200 AD– 1970AD when Catholic laity were forbidden to drink the fruit of the vine as it was considered revered for clergy only. This was not the case before 1200AD. In other words, for the first thousand years of the church, laity could drink of the cup. Then the Pope decided against it beginning in 1200AD. Then in 1970, under the reforms of Vatican II, laity were again allowed the cup. This is one of many ever shifting and changing doctrinal evolutions that has been present in the Catholic church for hundreds of years.</a:t>
            </a:r>
            <a:endParaRPr lang="en-US" dirty="0"/>
          </a:p>
        </p:txBody>
      </p:sp>
      <p:sp>
        <p:nvSpPr>
          <p:cNvPr id="4" name="Slide Number Placeholder 3"/>
          <p:cNvSpPr>
            <a:spLocks noGrp="1"/>
          </p:cNvSpPr>
          <p:nvPr>
            <p:ph type="sldNum" sz="quarter" idx="10"/>
          </p:nvPr>
        </p:nvSpPr>
        <p:spPr/>
        <p:txBody>
          <a:bodyPr/>
          <a:lstStyle/>
          <a:p>
            <a:fld id="{7DF33233-5605-4D58-BC11-5EB38A06CF8B}" type="slidenum">
              <a:rPr lang="en-US" smtClean="0"/>
              <a:t>9</a:t>
            </a:fld>
            <a:endParaRPr lang="en-US"/>
          </a:p>
        </p:txBody>
      </p:sp>
    </p:spTree>
    <p:extLst>
      <p:ext uri="{BB962C8B-B14F-4D97-AF65-F5344CB8AC3E}">
        <p14:creationId xmlns:p14="http://schemas.microsoft.com/office/powerpoint/2010/main" val="188288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7/13/2016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 y="0"/>
            <a:ext cx="9144000" cy="990600"/>
          </a:xfrm>
        </p:spPr>
        <p:txBody>
          <a:bodyPr>
            <a:noAutofit/>
          </a:bodyPr>
          <a:lstStyle/>
          <a:p>
            <a:r>
              <a:rPr lang="en-US" sz="8800" b="1" dirty="0" smtClean="0">
                <a:latin typeface="Arial" pitchFamily="34" charset="0"/>
                <a:cs typeface="Arial" pitchFamily="34" charset="0"/>
              </a:rPr>
              <a:t>Schedule</a:t>
            </a:r>
            <a:endParaRPr lang="en-US" sz="8800" dirty="0">
              <a:latin typeface="Arial" pitchFamily="34" charset="0"/>
              <a:cs typeface="Arial" pitchFamily="34" charset="0"/>
            </a:endParaRPr>
          </a:p>
        </p:txBody>
      </p:sp>
      <p:sp>
        <p:nvSpPr>
          <p:cNvPr id="3" name="Content Placeholder 2"/>
          <p:cNvSpPr>
            <a:spLocks noGrp="1"/>
          </p:cNvSpPr>
          <p:nvPr>
            <p:ph sz="half" idx="1"/>
          </p:nvPr>
        </p:nvSpPr>
        <p:spPr>
          <a:xfrm>
            <a:off x="0" y="1905000"/>
            <a:ext cx="4572000" cy="4953000"/>
          </a:xfrm>
        </p:spPr>
        <p:txBody>
          <a:bodyPr>
            <a:normAutofit/>
          </a:bodyPr>
          <a:lstStyle/>
          <a:p>
            <a:pPr lvl="0"/>
            <a:r>
              <a:rPr lang="en-US" sz="2580" strike="sngStrike" dirty="0" smtClean="0">
                <a:latin typeface="Arial" pitchFamily="34" charset="0"/>
                <a:cs typeface="Arial" pitchFamily="34" charset="0"/>
              </a:rPr>
              <a:t>Why </a:t>
            </a:r>
            <a:r>
              <a:rPr lang="en-US" sz="2580" strike="sngStrike" dirty="0">
                <a:latin typeface="Arial" pitchFamily="34" charset="0"/>
                <a:cs typeface="Arial" pitchFamily="34" charset="0"/>
              </a:rPr>
              <a:t>Study Church History?</a:t>
            </a:r>
          </a:p>
          <a:p>
            <a:pPr lvl="0"/>
            <a:r>
              <a:rPr lang="en-US" sz="2580" strike="sngStrike" dirty="0" smtClean="0">
                <a:latin typeface="Arial" pitchFamily="34" charset="0"/>
                <a:cs typeface="Arial" pitchFamily="34" charset="0"/>
              </a:rPr>
              <a:t>Origin </a:t>
            </a:r>
            <a:r>
              <a:rPr lang="en-US" sz="2580" strike="sngStrike" dirty="0">
                <a:latin typeface="Arial" pitchFamily="34" charset="0"/>
                <a:cs typeface="Arial" pitchFamily="34" charset="0"/>
              </a:rPr>
              <a:t>of the Lord’s </a:t>
            </a:r>
            <a:r>
              <a:rPr lang="en-US" sz="2580" strike="sngStrike" dirty="0" smtClean="0">
                <a:latin typeface="Arial" pitchFamily="34" charset="0"/>
                <a:cs typeface="Arial" pitchFamily="34" charset="0"/>
              </a:rPr>
              <a:t>Church</a:t>
            </a:r>
            <a:endParaRPr lang="en-US" sz="2580" strike="sngStrike" dirty="0">
              <a:latin typeface="Arial" pitchFamily="34" charset="0"/>
              <a:cs typeface="Arial" pitchFamily="34" charset="0"/>
            </a:endParaRPr>
          </a:p>
          <a:p>
            <a:pPr lvl="0"/>
            <a:r>
              <a:rPr lang="en-US" sz="2580" strike="sngStrike" dirty="0" smtClean="0">
                <a:latin typeface="Arial" pitchFamily="34" charset="0"/>
                <a:cs typeface="Arial" pitchFamily="34" charset="0"/>
              </a:rPr>
              <a:t>Post-Apostolic Apostasy</a:t>
            </a:r>
            <a:endParaRPr lang="en-US" sz="2580" strike="sngStrike" dirty="0">
              <a:latin typeface="Arial" pitchFamily="34" charset="0"/>
              <a:cs typeface="Arial" pitchFamily="34" charset="0"/>
            </a:endParaRPr>
          </a:p>
          <a:p>
            <a:pPr lvl="0"/>
            <a:r>
              <a:rPr lang="en-US" sz="2580" strike="sngStrike" dirty="0">
                <a:latin typeface="Arial" pitchFamily="34" charset="0"/>
                <a:cs typeface="Arial" pitchFamily="34" charset="0"/>
              </a:rPr>
              <a:t>Post-Apostolic Persecution</a:t>
            </a:r>
          </a:p>
          <a:p>
            <a:r>
              <a:rPr lang="en-US" sz="2580" strike="sngStrike" dirty="0" smtClean="0">
                <a:latin typeface="Arial" pitchFamily="34" charset="0"/>
                <a:cs typeface="Arial" pitchFamily="34" charset="0"/>
              </a:rPr>
              <a:t>Edict of Milan &amp; Aftermath</a:t>
            </a:r>
          </a:p>
          <a:p>
            <a:r>
              <a:rPr lang="en-US" sz="2580" strike="sngStrike" dirty="0" smtClean="0">
                <a:latin typeface="Arial" pitchFamily="34" charset="0"/>
                <a:cs typeface="Arial" pitchFamily="34" charset="0"/>
              </a:rPr>
              <a:t>Fall of Rome</a:t>
            </a:r>
          </a:p>
          <a:p>
            <a:r>
              <a:rPr lang="en-US" sz="2580" strike="sngStrike" dirty="0" smtClean="0">
                <a:latin typeface="Arial" pitchFamily="34" charset="0"/>
                <a:cs typeface="Arial" pitchFamily="34" charset="0"/>
              </a:rPr>
              <a:t>Rise of Islam</a:t>
            </a:r>
          </a:p>
          <a:p>
            <a:r>
              <a:rPr lang="en-US" sz="2580" strike="sngStrike" dirty="0" smtClean="0">
                <a:latin typeface="Arial" pitchFamily="34" charset="0"/>
                <a:cs typeface="Arial" pitchFamily="34" charset="0"/>
              </a:rPr>
              <a:t>The Holy Roman Empire</a:t>
            </a:r>
          </a:p>
        </p:txBody>
      </p:sp>
      <p:sp>
        <p:nvSpPr>
          <p:cNvPr id="4" name="Content Placeholder 3"/>
          <p:cNvSpPr>
            <a:spLocks noGrp="1"/>
          </p:cNvSpPr>
          <p:nvPr>
            <p:ph sz="half" idx="2"/>
          </p:nvPr>
        </p:nvSpPr>
        <p:spPr>
          <a:xfrm>
            <a:off x="4800600" y="1905000"/>
            <a:ext cx="4343400" cy="4876800"/>
          </a:xfrm>
        </p:spPr>
        <p:txBody>
          <a:bodyPr>
            <a:normAutofit/>
          </a:bodyPr>
          <a:lstStyle/>
          <a:p>
            <a:r>
              <a:rPr lang="en-US" sz="2580" dirty="0">
                <a:latin typeface="Arial" pitchFamily="34" charset="0"/>
                <a:cs typeface="Arial" pitchFamily="34" charset="0"/>
              </a:rPr>
              <a:t>Catholicism vs. The Bible</a:t>
            </a:r>
          </a:p>
          <a:p>
            <a:r>
              <a:rPr lang="en-US" sz="2580" dirty="0" smtClean="0">
                <a:latin typeface="Arial" panose="020B0604020202020204" pitchFamily="34" charset="0"/>
                <a:cs typeface="Arial" panose="020B0604020202020204" pitchFamily="34" charset="0"/>
              </a:rPr>
              <a:t>Protestant Reformation</a:t>
            </a:r>
          </a:p>
          <a:p>
            <a:r>
              <a:rPr lang="en-US" sz="2580" dirty="0" smtClean="0">
                <a:latin typeface="Arial" panose="020B0604020202020204" pitchFamily="34" charset="0"/>
                <a:cs typeface="Arial" panose="020B0604020202020204" pitchFamily="34" charset="0"/>
              </a:rPr>
              <a:t>Presbyterian Church</a:t>
            </a:r>
          </a:p>
          <a:p>
            <a:r>
              <a:rPr lang="en-US" sz="2580" dirty="0" smtClean="0">
                <a:latin typeface="Arial" panose="020B0604020202020204" pitchFamily="34" charset="0"/>
                <a:cs typeface="Arial" panose="020B0604020202020204" pitchFamily="34" charset="0"/>
              </a:rPr>
              <a:t>Church of England</a:t>
            </a:r>
          </a:p>
          <a:p>
            <a:r>
              <a:rPr lang="en-US" sz="2580" dirty="0" smtClean="0">
                <a:latin typeface="Arial" panose="020B0604020202020204" pitchFamily="34" charset="0"/>
                <a:cs typeface="Arial" panose="020B0604020202020204" pitchFamily="34" charset="0"/>
              </a:rPr>
              <a:t>Baptist Church</a:t>
            </a:r>
          </a:p>
          <a:p>
            <a:r>
              <a:rPr lang="en-US" sz="2580" dirty="0" smtClean="0">
                <a:latin typeface="Arial" panose="020B0604020202020204" pitchFamily="34" charset="0"/>
                <a:cs typeface="Arial" panose="020B0604020202020204" pitchFamily="34" charset="0"/>
              </a:rPr>
              <a:t>Methodist Church</a:t>
            </a:r>
          </a:p>
          <a:p>
            <a:r>
              <a:rPr lang="en-US" sz="2580" dirty="0" smtClean="0">
                <a:latin typeface="Arial" panose="020B0604020202020204" pitchFamily="34" charset="0"/>
                <a:cs typeface="Arial" panose="020B0604020202020204" pitchFamily="34" charset="0"/>
              </a:rPr>
              <a:t>Holiness Movement</a:t>
            </a:r>
          </a:p>
          <a:p>
            <a:r>
              <a:rPr lang="en-US" sz="2580" dirty="0" smtClean="0">
                <a:latin typeface="Arial" panose="020B0604020202020204" pitchFamily="34" charset="0"/>
                <a:cs typeface="Arial" panose="020B0604020202020204" pitchFamily="34" charset="0"/>
              </a:rPr>
              <a:t>Mormonism</a:t>
            </a:r>
          </a:p>
          <a:p>
            <a:r>
              <a:rPr lang="en-US" sz="2580" dirty="0" smtClean="0">
                <a:latin typeface="Arial" panose="020B0604020202020204" pitchFamily="34" charset="0"/>
                <a:cs typeface="Arial" panose="020B0604020202020204" pitchFamily="34" charset="0"/>
              </a:rPr>
              <a:t>Jehovah’s Witnesses</a:t>
            </a:r>
          </a:p>
          <a:p>
            <a:r>
              <a:rPr lang="en-US" sz="2580" dirty="0" smtClean="0">
                <a:latin typeface="Arial" panose="020B0604020202020204" pitchFamily="34" charset="0"/>
                <a:cs typeface="Arial" panose="020B0604020202020204" pitchFamily="34" charset="0"/>
              </a:rPr>
              <a:t>Restoration</a:t>
            </a:r>
            <a:endParaRPr lang="en-US" sz="258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First Quarter</a:t>
            </a:r>
            <a:endParaRPr lang="en-US" sz="3600" b="1" u="sng" dirty="0">
              <a:latin typeface="Arial" pitchFamily="34" charset="0"/>
              <a:cs typeface="Arial" pitchFamily="34" charset="0"/>
            </a:endParaRPr>
          </a:p>
        </p:txBody>
      </p:sp>
      <p:sp>
        <p:nvSpPr>
          <p:cNvPr id="6" name="Content Placeholder 2"/>
          <p:cNvSpPr txBox="1">
            <a:spLocks/>
          </p:cNvSpPr>
          <p:nvPr/>
        </p:nvSpPr>
        <p:spPr>
          <a:xfrm>
            <a:off x="449580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Second Quarter</a:t>
            </a:r>
            <a:endParaRPr lang="en-US" sz="3600" b="1" u="sng" dirty="0">
              <a:latin typeface="Arial" pitchFamily="34" charset="0"/>
              <a:cs typeface="Arial" pitchFamily="34" charset="0"/>
            </a:endParaRPr>
          </a:p>
        </p:txBody>
      </p:sp>
      <p:cxnSp>
        <p:nvCxnSpPr>
          <p:cNvPr id="8" name="Straight Connector 7"/>
          <p:cNvCxnSpPr/>
          <p:nvPr/>
        </p:nvCxnSpPr>
        <p:spPr>
          <a:xfrm>
            <a:off x="4572000" y="1219200"/>
            <a:ext cx="0" cy="563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54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 y="0"/>
            <a:ext cx="9153525" cy="914400"/>
          </a:xfrm>
        </p:spPr>
        <p:txBody>
          <a:bodyPr>
            <a:noAutofit/>
          </a:bodyPr>
          <a:lstStyle/>
          <a:p>
            <a:r>
              <a:rPr lang="en-US" sz="7400" b="1" dirty="0" smtClean="0"/>
              <a:t>Sacraments (Eucharist)</a:t>
            </a:r>
            <a:endParaRPr lang="en-US" sz="7400" b="1" dirty="0"/>
          </a:p>
        </p:txBody>
      </p:sp>
      <p:sp>
        <p:nvSpPr>
          <p:cNvPr id="3" name="Content Placeholder 2"/>
          <p:cNvSpPr>
            <a:spLocks noGrp="1"/>
          </p:cNvSpPr>
          <p:nvPr>
            <p:ph idx="1"/>
          </p:nvPr>
        </p:nvSpPr>
        <p:spPr>
          <a:xfrm>
            <a:off x="0" y="990600"/>
            <a:ext cx="5257800" cy="5867400"/>
          </a:xfrm>
        </p:spPr>
        <p:txBody>
          <a:bodyPr>
            <a:normAutofit fontScale="55000" lnSpcReduction="20000"/>
          </a:bodyPr>
          <a:lstStyle/>
          <a:p>
            <a:r>
              <a:rPr lang="en-US" sz="6000" u="sng" dirty="0" smtClean="0"/>
              <a:t>Bible Teaching</a:t>
            </a:r>
          </a:p>
          <a:p>
            <a:pPr lvl="1"/>
            <a:endParaRPr lang="en-US" sz="1500" b="1" dirty="0" smtClean="0"/>
          </a:p>
          <a:p>
            <a:pPr lvl="1"/>
            <a:r>
              <a:rPr lang="en-US" sz="3600" b="1" dirty="0" smtClean="0"/>
              <a:t>Matt 26:26-29</a:t>
            </a:r>
            <a:r>
              <a:rPr lang="en-US" sz="3600" dirty="0" smtClean="0"/>
              <a:t> – “</a:t>
            </a:r>
            <a:r>
              <a:rPr lang="en-US" sz="3600" baseline="30000" dirty="0" smtClean="0"/>
              <a:t>26</a:t>
            </a:r>
            <a:r>
              <a:rPr lang="en-US" sz="3600" dirty="0" smtClean="0"/>
              <a:t>While </a:t>
            </a:r>
            <a:r>
              <a:rPr lang="en-US" sz="3600" dirty="0"/>
              <a:t>they were eating, Jesus took some bread, </a:t>
            </a:r>
            <a:r>
              <a:rPr lang="en-US" sz="3600" dirty="0" smtClean="0"/>
              <a:t>and after </a:t>
            </a:r>
            <a:r>
              <a:rPr lang="en-US" sz="3600" dirty="0"/>
              <a:t>a blessing, He broke it and gave it to the disciples, and said, </a:t>
            </a:r>
            <a:r>
              <a:rPr lang="en-US" sz="3600" dirty="0" smtClean="0"/>
              <a:t>‘Take</a:t>
            </a:r>
            <a:r>
              <a:rPr lang="en-US" sz="3600" dirty="0"/>
              <a:t>, eat; this is My body</a:t>
            </a:r>
            <a:r>
              <a:rPr lang="en-US" sz="3600" dirty="0" smtClean="0"/>
              <a:t>.’ </a:t>
            </a:r>
            <a:r>
              <a:rPr lang="en-US" sz="3600" baseline="30000" dirty="0" smtClean="0"/>
              <a:t>27</a:t>
            </a:r>
            <a:r>
              <a:rPr lang="en-US" sz="3600" dirty="0" smtClean="0"/>
              <a:t>And </a:t>
            </a:r>
            <a:r>
              <a:rPr lang="en-US" sz="3600" dirty="0"/>
              <a:t>when He had taken a cup and given thanks, He gave it to them, saying, </a:t>
            </a:r>
            <a:r>
              <a:rPr lang="en-US" sz="3600" dirty="0" smtClean="0"/>
              <a:t>‘Drink </a:t>
            </a:r>
            <a:r>
              <a:rPr lang="en-US" sz="3600" dirty="0"/>
              <a:t>from it, </a:t>
            </a:r>
            <a:r>
              <a:rPr lang="en-US" sz="3600" u="sng" dirty="0"/>
              <a:t>all of you</a:t>
            </a:r>
            <a:r>
              <a:rPr lang="en-US" sz="3600" dirty="0"/>
              <a:t>; </a:t>
            </a:r>
            <a:r>
              <a:rPr lang="en-US" sz="3600" baseline="30000" dirty="0" smtClean="0"/>
              <a:t>28</a:t>
            </a:r>
            <a:r>
              <a:rPr lang="en-US" sz="3600" dirty="0" smtClean="0"/>
              <a:t>for </a:t>
            </a:r>
            <a:r>
              <a:rPr lang="en-US" sz="3600" dirty="0"/>
              <a:t>this is My blood of the covenant, which is poured out for many for forgiveness of </a:t>
            </a:r>
            <a:r>
              <a:rPr lang="en-US" sz="3600" dirty="0" smtClean="0"/>
              <a:t>sins.</a:t>
            </a:r>
            <a:r>
              <a:rPr lang="en-US" sz="3600" baseline="30000" dirty="0"/>
              <a:t> </a:t>
            </a:r>
            <a:r>
              <a:rPr lang="en-US" sz="3600" baseline="30000" dirty="0" smtClean="0"/>
              <a:t>29</a:t>
            </a:r>
            <a:r>
              <a:rPr lang="en-US" sz="3600" dirty="0" smtClean="0"/>
              <a:t>But </a:t>
            </a:r>
            <a:r>
              <a:rPr lang="en-US" sz="3600" dirty="0"/>
              <a:t>I say to you, I will not drink of </a:t>
            </a:r>
            <a:r>
              <a:rPr lang="en-US" sz="3600" u="sng" dirty="0"/>
              <a:t>this fruit of the vine</a:t>
            </a:r>
            <a:r>
              <a:rPr lang="en-US" sz="3600" dirty="0"/>
              <a:t> from now on until that day when I drink it new with you in My Father’s kingdom</a:t>
            </a:r>
            <a:r>
              <a:rPr lang="en-US" sz="3600" dirty="0" smtClean="0"/>
              <a:t>.’”</a:t>
            </a:r>
          </a:p>
          <a:p>
            <a:pPr lvl="1"/>
            <a:endParaRPr lang="en-US" sz="1500" dirty="0" smtClean="0"/>
          </a:p>
          <a:p>
            <a:pPr lvl="1"/>
            <a:r>
              <a:rPr lang="en-US" sz="3600" dirty="0" smtClean="0"/>
              <a:t> </a:t>
            </a:r>
            <a:r>
              <a:rPr lang="en-US" sz="3600" b="1" dirty="0" smtClean="0"/>
              <a:t>1 Cor 11:23-24</a:t>
            </a:r>
            <a:r>
              <a:rPr lang="en-US" sz="3600" dirty="0" smtClean="0"/>
              <a:t> – “</a:t>
            </a:r>
            <a:r>
              <a:rPr lang="en-US" sz="3600" baseline="30000" dirty="0" smtClean="0"/>
              <a:t>23</a:t>
            </a:r>
            <a:r>
              <a:rPr lang="en-US" sz="3600" dirty="0" smtClean="0"/>
              <a:t>For </a:t>
            </a:r>
            <a:r>
              <a:rPr lang="en-US" sz="3600" dirty="0"/>
              <a:t>I received from the Lord that which I also delivered to you, that the Lord Jesus in the night in which He was betrayed took bread; </a:t>
            </a:r>
            <a:r>
              <a:rPr lang="en-US" sz="3600" baseline="30000" dirty="0" smtClean="0"/>
              <a:t>24</a:t>
            </a:r>
            <a:r>
              <a:rPr lang="en-US" sz="3600" dirty="0" smtClean="0"/>
              <a:t>and </a:t>
            </a:r>
            <a:r>
              <a:rPr lang="en-US" sz="3600" dirty="0"/>
              <a:t>when He had given thanks, He broke it and said, </a:t>
            </a:r>
            <a:r>
              <a:rPr lang="en-US" sz="3600" dirty="0" smtClean="0"/>
              <a:t>‘This </a:t>
            </a:r>
            <a:r>
              <a:rPr lang="en-US" sz="3600" dirty="0"/>
              <a:t>is My body, which is for you; do this in </a:t>
            </a:r>
            <a:r>
              <a:rPr lang="en-US" sz="3600" u="sng" dirty="0"/>
              <a:t>remembrance</a:t>
            </a:r>
            <a:r>
              <a:rPr lang="en-US" sz="3600" dirty="0"/>
              <a:t> of Me</a:t>
            </a:r>
            <a:r>
              <a:rPr lang="en-US" sz="3600" dirty="0" smtClean="0"/>
              <a:t>.’”</a:t>
            </a:r>
            <a:endParaRPr lang="en-US" sz="3600" dirty="0"/>
          </a:p>
        </p:txBody>
      </p:sp>
      <p:pic>
        <p:nvPicPr>
          <p:cNvPr id="12290" name="Picture 2" descr="http://1.bp.blogspot.com/_KWxnpAcLmT8/TVBLYGnQRTI/AAAAAAAAAng/kDt_t4aGvbo/s1600/black-last-supper-posters_u69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500" b="1" dirty="0" smtClean="0"/>
              <a:t>Sacraments (Penance)</a:t>
            </a:r>
            <a:endParaRPr lang="en-US" sz="7500" b="1" dirty="0"/>
          </a:p>
        </p:txBody>
      </p:sp>
      <p:sp>
        <p:nvSpPr>
          <p:cNvPr id="3" name="Content Placeholder 2"/>
          <p:cNvSpPr>
            <a:spLocks noGrp="1"/>
          </p:cNvSpPr>
          <p:nvPr>
            <p:ph idx="1"/>
          </p:nvPr>
        </p:nvSpPr>
        <p:spPr>
          <a:xfrm>
            <a:off x="0" y="914400"/>
            <a:ext cx="5334000" cy="5943600"/>
          </a:xfrm>
        </p:spPr>
        <p:txBody>
          <a:bodyPr>
            <a:normAutofit/>
          </a:bodyPr>
          <a:lstStyle/>
          <a:p>
            <a:r>
              <a:rPr lang="en-US" sz="3300" u="sng" dirty="0" smtClean="0"/>
              <a:t>Catholic Teaching</a:t>
            </a:r>
          </a:p>
          <a:p>
            <a:pPr lvl="1"/>
            <a:endParaRPr lang="en-US" sz="800" dirty="0" smtClean="0"/>
          </a:p>
          <a:p>
            <a:pPr lvl="1"/>
            <a:r>
              <a:rPr lang="en-US" dirty="0" smtClean="0"/>
              <a:t>“After hearing a penitent’s confession and before giving him absolution, a confessor (priest) must impose a penance. While such a penance rarely nowadays bears any real relation to the gravity of the sins confessed, it must be in some sense proportionate thereto.” (Catholic Dictionary, p. 397)</a:t>
            </a:r>
            <a:endParaRPr lang="en-US" dirty="0"/>
          </a:p>
        </p:txBody>
      </p:sp>
      <p:pic>
        <p:nvPicPr>
          <p:cNvPr id="13314" name="Picture 2" descr="http://stmarys-waco.org/pictures/Conf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7338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257800" cy="5867400"/>
          </a:xfrm>
        </p:spPr>
        <p:txBody>
          <a:bodyPr>
            <a:normAutofit fontScale="85000" lnSpcReduction="20000"/>
          </a:bodyPr>
          <a:lstStyle/>
          <a:p>
            <a:r>
              <a:rPr lang="en-US" sz="4300" u="sng" dirty="0" smtClean="0"/>
              <a:t>Bible Teaching</a:t>
            </a:r>
          </a:p>
          <a:p>
            <a:pPr lvl="1"/>
            <a:endParaRPr lang="en-US" sz="1000" dirty="0" smtClean="0"/>
          </a:p>
          <a:p>
            <a:pPr lvl="1"/>
            <a:r>
              <a:rPr lang="en-US" dirty="0" smtClean="0"/>
              <a:t>Repentance (change of mind about sin) is commanded in the NT but penance is unheard of.</a:t>
            </a:r>
          </a:p>
          <a:p>
            <a:pPr lvl="1"/>
            <a:endParaRPr lang="en-US" sz="1000" dirty="0"/>
          </a:p>
          <a:p>
            <a:pPr lvl="1"/>
            <a:r>
              <a:rPr lang="en-US" b="1" dirty="0" smtClean="0"/>
              <a:t>1 John 1:9</a:t>
            </a:r>
            <a:r>
              <a:rPr lang="en-US" dirty="0" smtClean="0"/>
              <a:t> </a:t>
            </a:r>
            <a:r>
              <a:rPr lang="en-US" dirty="0"/>
              <a:t>–</a:t>
            </a:r>
            <a:r>
              <a:rPr lang="en-US" dirty="0" smtClean="0"/>
              <a:t> “If </a:t>
            </a:r>
            <a:r>
              <a:rPr lang="en-US" dirty="0"/>
              <a:t>we confess our sins, He is faithful and just to forgive us our sins, and to cleanse us from all unrighteousness</a:t>
            </a:r>
            <a:r>
              <a:rPr lang="en-US" dirty="0" smtClean="0"/>
              <a:t>.”</a:t>
            </a:r>
          </a:p>
          <a:p>
            <a:pPr lvl="1"/>
            <a:endParaRPr lang="en-US" sz="1000" dirty="0" smtClean="0"/>
          </a:p>
          <a:p>
            <a:pPr lvl="1"/>
            <a:r>
              <a:rPr lang="en-US" b="1" dirty="0" smtClean="0"/>
              <a:t>Luke 13:5</a:t>
            </a:r>
            <a:r>
              <a:rPr lang="en-US" dirty="0" smtClean="0"/>
              <a:t> – “… but unless you repent, you will all likewise perish.” </a:t>
            </a:r>
          </a:p>
          <a:p>
            <a:pPr lvl="1"/>
            <a:endParaRPr lang="en-US" sz="1000" dirty="0" smtClean="0"/>
          </a:p>
          <a:p>
            <a:pPr lvl="1"/>
            <a:r>
              <a:rPr lang="en-US" b="1" dirty="0" smtClean="0"/>
              <a:t>Acts 17:30</a:t>
            </a:r>
            <a:r>
              <a:rPr lang="en-US" dirty="0" smtClean="0"/>
              <a:t> – “Therefore having overlooked the times of ignorance, God is now declaring to men that all people everywhere should repent.”</a:t>
            </a:r>
            <a:endParaRPr lang="en-US" dirty="0"/>
          </a:p>
        </p:txBody>
      </p:sp>
      <p:sp>
        <p:nvSpPr>
          <p:cNvPr id="5" name="Title 1"/>
          <p:cNvSpPr>
            <a:spLocks noGrp="1"/>
          </p:cNvSpPr>
          <p:nvPr>
            <p:ph type="title"/>
          </p:nvPr>
        </p:nvSpPr>
        <p:spPr>
          <a:xfrm>
            <a:off x="0" y="0"/>
            <a:ext cx="9144000" cy="914400"/>
          </a:xfrm>
        </p:spPr>
        <p:txBody>
          <a:bodyPr>
            <a:noAutofit/>
          </a:bodyPr>
          <a:lstStyle/>
          <a:p>
            <a:r>
              <a:rPr lang="en-US" sz="7500" b="1" dirty="0" smtClean="0"/>
              <a:t>Sacraments (Penance)</a:t>
            </a:r>
            <a:endParaRPr lang="en-US" sz="7500" b="1" dirty="0"/>
          </a:p>
        </p:txBody>
      </p:sp>
      <p:pic>
        <p:nvPicPr>
          <p:cNvPr id="14338" name="Picture 2" descr="http://ruthvalerio.files.wordpress.com/2013/03/repentance-202-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38862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5500" b="1" dirty="0" smtClean="0"/>
              <a:t>Sacraments (Extreme Unction)</a:t>
            </a:r>
            <a:endParaRPr lang="en-US" sz="5500" b="1" dirty="0"/>
          </a:p>
        </p:txBody>
      </p:sp>
      <p:sp>
        <p:nvSpPr>
          <p:cNvPr id="3" name="Content Placeholder 2"/>
          <p:cNvSpPr>
            <a:spLocks noGrp="1"/>
          </p:cNvSpPr>
          <p:nvPr>
            <p:ph idx="1"/>
          </p:nvPr>
        </p:nvSpPr>
        <p:spPr>
          <a:xfrm>
            <a:off x="-1" y="990600"/>
            <a:ext cx="5334001" cy="5867400"/>
          </a:xfrm>
        </p:spPr>
        <p:txBody>
          <a:bodyPr>
            <a:normAutofit/>
          </a:bodyPr>
          <a:lstStyle/>
          <a:p>
            <a:r>
              <a:rPr lang="en-US" sz="3300" u="sng" dirty="0" smtClean="0"/>
              <a:t>Catholic Teaching</a:t>
            </a:r>
          </a:p>
          <a:p>
            <a:pPr lvl="1"/>
            <a:endParaRPr lang="en-US" sz="800" dirty="0" smtClean="0"/>
          </a:p>
          <a:p>
            <a:pPr lvl="1"/>
            <a:r>
              <a:rPr lang="en-US" sz="2900" dirty="0" smtClean="0"/>
              <a:t>“A sacrament of the New Law in which, by anointing with oil and the prayers of the priest, health and soul and (sometimes) of body is conferred on a baptized person who is in danger of death through sickness.” (Catholic Dictionary, p. 194)</a:t>
            </a:r>
          </a:p>
        </p:txBody>
      </p:sp>
      <p:pic>
        <p:nvPicPr>
          <p:cNvPr id="15362" name="Picture 2" descr="https://veneremurcernui.files.wordpress.com/2012/05/last_rite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810000" cy="572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5334000" cy="5943600"/>
          </a:xfrm>
        </p:spPr>
        <p:txBody>
          <a:bodyPr>
            <a:normAutofit fontScale="77500" lnSpcReduction="20000"/>
          </a:bodyPr>
          <a:lstStyle/>
          <a:p>
            <a:r>
              <a:rPr lang="en-US" sz="3900" u="sng" dirty="0" smtClean="0"/>
              <a:t>Bible Teaching</a:t>
            </a:r>
          </a:p>
          <a:p>
            <a:pPr lvl="1"/>
            <a:endParaRPr lang="en-US" sz="1000" b="1" dirty="0" smtClean="0"/>
          </a:p>
          <a:p>
            <a:pPr lvl="1"/>
            <a:r>
              <a:rPr lang="en-US" sz="3000" b="1" dirty="0" smtClean="0"/>
              <a:t>Jas 5:14-15</a:t>
            </a:r>
            <a:r>
              <a:rPr lang="en-US" sz="3000" dirty="0" smtClean="0"/>
              <a:t> – “</a:t>
            </a:r>
            <a:r>
              <a:rPr lang="en-US" sz="3000" baseline="30000" dirty="0" smtClean="0"/>
              <a:t>14</a:t>
            </a:r>
            <a:r>
              <a:rPr lang="en-US" sz="3000" dirty="0" smtClean="0"/>
              <a:t>Is </a:t>
            </a:r>
            <a:r>
              <a:rPr lang="en-US" sz="3000" dirty="0"/>
              <a:t>anyone among you sick? Then he must call for the elders of the church and they are to pray over </a:t>
            </a:r>
            <a:r>
              <a:rPr lang="en-US" sz="3000" dirty="0" smtClean="0"/>
              <a:t>him, anointing </a:t>
            </a:r>
            <a:r>
              <a:rPr lang="en-US" sz="3000" dirty="0"/>
              <a:t>him with oil in the name of the Lord; </a:t>
            </a:r>
            <a:r>
              <a:rPr lang="en-US" sz="3000" baseline="30000" dirty="0" smtClean="0"/>
              <a:t>15</a:t>
            </a:r>
            <a:r>
              <a:rPr lang="en-US" sz="3000" dirty="0" smtClean="0"/>
              <a:t>and </a:t>
            </a:r>
            <a:r>
              <a:rPr lang="en-US" sz="3000" dirty="0"/>
              <a:t>the </a:t>
            </a:r>
            <a:r>
              <a:rPr lang="en-US" sz="3000" dirty="0" smtClean="0"/>
              <a:t>prayer offered </a:t>
            </a:r>
            <a:r>
              <a:rPr lang="en-US" sz="3000" dirty="0"/>
              <a:t>in faith </a:t>
            </a:r>
            <a:r>
              <a:rPr lang="en-US" sz="3000" dirty="0" smtClean="0"/>
              <a:t>will restore </a:t>
            </a:r>
            <a:r>
              <a:rPr lang="en-US" sz="3000" dirty="0"/>
              <a:t>the one who is sick, and the Lord will raise him up, and if he has committed </a:t>
            </a:r>
            <a:r>
              <a:rPr lang="en-US" sz="3000" dirty="0" smtClean="0"/>
              <a:t>sins, they </a:t>
            </a:r>
            <a:r>
              <a:rPr lang="en-US" sz="3000" dirty="0"/>
              <a:t>will be forgiven him</a:t>
            </a:r>
            <a:r>
              <a:rPr lang="en-US" sz="3000" dirty="0" smtClean="0"/>
              <a:t>.”</a:t>
            </a:r>
          </a:p>
          <a:p>
            <a:pPr lvl="2"/>
            <a:endParaRPr lang="en-US" sz="800" dirty="0" smtClean="0"/>
          </a:p>
          <a:p>
            <a:pPr lvl="2"/>
            <a:r>
              <a:rPr lang="en-US" sz="2600" dirty="0" smtClean="0"/>
              <a:t>The elders of Jas 5 were married men, not unmarried priests in the Roman Catholic Church (Tit 1:5-6)</a:t>
            </a:r>
          </a:p>
          <a:p>
            <a:pPr lvl="2"/>
            <a:endParaRPr lang="en-US" sz="800" dirty="0" smtClean="0"/>
          </a:p>
          <a:p>
            <a:pPr lvl="2"/>
            <a:r>
              <a:rPr lang="en-US" sz="2600" dirty="0" smtClean="0"/>
              <a:t>1</a:t>
            </a:r>
            <a:r>
              <a:rPr lang="en-US" sz="2600" baseline="30000" dirty="0" smtClean="0"/>
              <a:t>st</a:t>
            </a:r>
            <a:r>
              <a:rPr lang="en-US" sz="2600" dirty="0" smtClean="0"/>
              <a:t> century church had a plurality of elders who were called</a:t>
            </a:r>
          </a:p>
          <a:p>
            <a:pPr lvl="2"/>
            <a:endParaRPr lang="en-US" sz="800" dirty="0" smtClean="0"/>
          </a:p>
          <a:p>
            <a:pPr lvl="2"/>
            <a:r>
              <a:rPr lang="en-US" sz="2600" dirty="0"/>
              <a:t>E</a:t>
            </a:r>
            <a:r>
              <a:rPr lang="en-US" sz="2600" dirty="0" smtClean="0"/>
              <a:t>lders may have had the power to perform healing because of the laying on of hands of the Apostles</a:t>
            </a:r>
          </a:p>
          <a:p>
            <a:pPr lvl="2"/>
            <a:endParaRPr lang="en-US" dirty="0" smtClean="0"/>
          </a:p>
        </p:txBody>
      </p:sp>
      <p:sp>
        <p:nvSpPr>
          <p:cNvPr id="5" name="Title 1"/>
          <p:cNvSpPr>
            <a:spLocks noGrp="1"/>
          </p:cNvSpPr>
          <p:nvPr>
            <p:ph type="title"/>
          </p:nvPr>
        </p:nvSpPr>
        <p:spPr>
          <a:xfrm>
            <a:off x="0" y="0"/>
            <a:ext cx="9144000" cy="914400"/>
          </a:xfrm>
        </p:spPr>
        <p:txBody>
          <a:bodyPr>
            <a:noAutofit/>
          </a:bodyPr>
          <a:lstStyle/>
          <a:p>
            <a:r>
              <a:rPr lang="en-US" sz="5500" b="1" dirty="0" smtClean="0"/>
              <a:t>Sacraments (Extreme Unction)</a:t>
            </a:r>
            <a:endParaRPr lang="en-US" sz="5500" b="1" dirty="0"/>
          </a:p>
        </p:txBody>
      </p:sp>
      <p:pic>
        <p:nvPicPr>
          <p:cNvPr id="16386" name="Picture 2" descr="https://s-media-cache-ak0.pinimg.com/236x/bd/c2/c5/bdc2c5b84e570bdf03b7144a54a4e0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500" b="1" dirty="0" smtClean="0"/>
              <a:t>Sacraments (Holy Orders)</a:t>
            </a:r>
            <a:endParaRPr lang="en-US" sz="6500" b="1" dirty="0"/>
          </a:p>
        </p:txBody>
      </p:sp>
      <p:sp>
        <p:nvSpPr>
          <p:cNvPr id="3" name="Content Placeholder 2"/>
          <p:cNvSpPr>
            <a:spLocks noGrp="1"/>
          </p:cNvSpPr>
          <p:nvPr>
            <p:ph idx="1"/>
          </p:nvPr>
        </p:nvSpPr>
        <p:spPr>
          <a:xfrm>
            <a:off x="0" y="914400"/>
            <a:ext cx="5334000" cy="5943600"/>
          </a:xfrm>
        </p:spPr>
        <p:txBody>
          <a:bodyPr>
            <a:normAutofit fontScale="70000" lnSpcReduction="20000"/>
          </a:bodyPr>
          <a:lstStyle/>
          <a:p>
            <a:r>
              <a:rPr lang="en-US" sz="4700" u="sng" dirty="0" smtClean="0"/>
              <a:t>Catholic Teaching</a:t>
            </a:r>
          </a:p>
          <a:p>
            <a:pPr lvl="1"/>
            <a:endParaRPr lang="en-US" sz="1100" dirty="0" smtClean="0"/>
          </a:p>
          <a:p>
            <a:pPr lvl="1"/>
            <a:r>
              <a:rPr lang="en-US" dirty="0" smtClean="0"/>
              <a:t>“A sacrament by which bishops, priests, and other ministers of the Church are ordained and receive the power and grace to perform their duties. In addition to the effects of sanctifying grace, this Sacrament likewise imprints an indelible character upon the soul. Hence, one who is validly ordained priest cannot be deprived of his priesthood, even though he can be suspended from the exercise thereof; nor can he by his own free will, by heresy or apostasy, for example, lose the character imprinted on his soul” (The Question Box, pp. 469, 470).</a:t>
            </a:r>
          </a:p>
          <a:p>
            <a:pPr lvl="1"/>
            <a:endParaRPr lang="en-US" sz="1100" dirty="0" smtClean="0"/>
          </a:p>
          <a:p>
            <a:pPr lvl="1"/>
            <a:r>
              <a:rPr lang="en-US" dirty="0"/>
              <a:t>Laymen’s terms: a “layman” is changed into a “clergyman” and has the power to bless anyone, anything, rule the flock, administer the “sacraments” and forgive sins (power even the Lord’s apostles never possessed</a:t>
            </a:r>
            <a:r>
              <a:rPr lang="en-US" dirty="0" smtClean="0"/>
              <a:t>)</a:t>
            </a:r>
          </a:p>
          <a:p>
            <a:pPr lvl="1"/>
            <a:endParaRPr lang="en-US" dirty="0" smtClean="0"/>
          </a:p>
        </p:txBody>
      </p:sp>
      <p:pic>
        <p:nvPicPr>
          <p:cNvPr id="17410" name="Picture 2" descr="https://encourageandteach.files.wordpress.com/2011/01/handsonh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990600"/>
            <a:ext cx="38100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334000" cy="5867400"/>
          </a:xfrm>
        </p:spPr>
        <p:txBody>
          <a:bodyPr>
            <a:normAutofit fontScale="92500"/>
          </a:bodyPr>
          <a:lstStyle/>
          <a:p>
            <a:r>
              <a:rPr lang="en-US" sz="3300" u="sng" dirty="0" smtClean="0"/>
              <a:t>Bible Teaching</a:t>
            </a:r>
          </a:p>
          <a:p>
            <a:pPr lvl="1"/>
            <a:endParaRPr lang="en-US" sz="900" b="1" dirty="0" smtClean="0"/>
          </a:p>
          <a:p>
            <a:pPr lvl="1"/>
            <a:r>
              <a:rPr lang="en-US" b="1" dirty="0" smtClean="0"/>
              <a:t>1 Tim 2:5</a:t>
            </a:r>
            <a:r>
              <a:rPr lang="en-US" dirty="0" smtClean="0"/>
              <a:t> – “For there is one God, and one mediator also between God and men, the man Christ Jesus”</a:t>
            </a:r>
          </a:p>
          <a:p>
            <a:pPr lvl="1"/>
            <a:endParaRPr lang="en-US" sz="900" dirty="0" smtClean="0"/>
          </a:p>
          <a:p>
            <a:pPr lvl="1"/>
            <a:r>
              <a:rPr lang="en-US" b="1" dirty="0" smtClean="0"/>
              <a:t>1 Pet 2:9</a:t>
            </a:r>
            <a:r>
              <a:rPr lang="en-US" dirty="0" smtClean="0"/>
              <a:t> – “But you are a chosen race, a royal priesthood, a holy nation, a people for God’s own possession, so that you may proclaim the excellencies of Him who has called you out of darkness into His marvelous light.”</a:t>
            </a:r>
          </a:p>
        </p:txBody>
      </p:sp>
      <p:sp>
        <p:nvSpPr>
          <p:cNvPr id="5" name="Title 1"/>
          <p:cNvSpPr>
            <a:spLocks noGrp="1"/>
          </p:cNvSpPr>
          <p:nvPr>
            <p:ph type="title"/>
          </p:nvPr>
        </p:nvSpPr>
        <p:spPr>
          <a:xfrm>
            <a:off x="0" y="0"/>
            <a:ext cx="9144000" cy="914400"/>
          </a:xfrm>
        </p:spPr>
        <p:txBody>
          <a:bodyPr>
            <a:noAutofit/>
          </a:bodyPr>
          <a:lstStyle/>
          <a:p>
            <a:r>
              <a:rPr lang="en-US" sz="6500" b="1" dirty="0" smtClean="0"/>
              <a:t>Sacraments (Holy Orders)</a:t>
            </a:r>
            <a:endParaRPr lang="en-US" sz="6500" b="1" dirty="0"/>
          </a:p>
        </p:txBody>
      </p:sp>
      <p:pic>
        <p:nvPicPr>
          <p:cNvPr id="18434" name="Picture 2" descr="http://40.media.tumblr.com/1e3f8c9b51960772b45c468f56e4f564/tumblr_mqzosjrBhM1qm0bg9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Sacraments (Matrimony)</a:t>
            </a:r>
            <a:endParaRPr lang="en-US" sz="6800" b="1" dirty="0"/>
          </a:p>
        </p:txBody>
      </p:sp>
      <p:sp>
        <p:nvSpPr>
          <p:cNvPr id="3" name="Content Placeholder 2"/>
          <p:cNvSpPr>
            <a:spLocks noGrp="1"/>
          </p:cNvSpPr>
          <p:nvPr>
            <p:ph idx="1"/>
          </p:nvPr>
        </p:nvSpPr>
        <p:spPr>
          <a:xfrm>
            <a:off x="0" y="990600"/>
            <a:ext cx="5334000" cy="5867400"/>
          </a:xfrm>
        </p:spPr>
        <p:txBody>
          <a:bodyPr>
            <a:normAutofit fontScale="92500"/>
          </a:bodyPr>
          <a:lstStyle/>
          <a:p>
            <a:r>
              <a:rPr lang="en-US" sz="3600" u="sng" dirty="0" smtClean="0"/>
              <a:t>Catholic Teaching</a:t>
            </a:r>
          </a:p>
          <a:p>
            <a:pPr lvl="1"/>
            <a:endParaRPr lang="en-US" sz="900" dirty="0" smtClean="0"/>
          </a:p>
          <a:p>
            <a:pPr lvl="1"/>
            <a:r>
              <a:rPr lang="en-US" dirty="0" smtClean="0"/>
              <a:t>“The Sacrament of Matrimony is a contract between a man and a woman both of whom are baptized and free to enter into the contract, to live together for the purpose of begetting and rearing children and of cherishing one another in a common life.”</a:t>
            </a:r>
          </a:p>
          <a:p>
            <a:pPr lvl="1"/>
            <a:endParaRPr lang="en-US" sz="900" dirty="0" smtClean="0"/>
          </a:p>
          <a:p>
            <a:pPr lvl="1"/>
            <a:r>
              <a:rPr lang="en-US" dirty="0" smtClean="0"/>
              <a:t>“The marriages of the unbaptized are not sacramental” (Catholic Dictionary, p. 333).</a:t>
            </a:r>
          </a:p>
        </p:txBody>
      </p:sp>
      <p:pic>
        <p:nvPicPr>
          <p:cNvPr id="19458" name="Picture 2" descr="http://www.catholiccincinnati.org/wp-content/uploads/2010/10/Matrimony-e12976847668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Sacraments (Matrimony)</a:t>
            </a:r>
            <a:endParaRPr lang="en-US" sz="6800" b="1" dirty="0"/>
          </a:p>
        </p:txBody>
      </p:sp>
      <p:sp>
        <p:nvSpPr>
          <p:cNvPr id="3" name="Content Placeholder 2"/>
          <p:cNvSpPr>
            <a:spLocks noGrp="1"/>
          </p:cNvSpPr>
          <p:nvPr>
            <p:ph idx="1"/>
          </p:nvPr>
        </p:nvSpPr>
        <p:spPr>
          <a:xfrm>
            <a:off x="0" y="990600"/>
            <a:ext cx="5334000" cy="5867400"/>
          </a:xfrm>
        </p:spPr>
        <p:txBody>
          <a:bodyPr>
            <a:normAutofit fontScale="92500"/>
          </a:bodyPr>
          <a:lstStyle/>
          <a:p>
            <a:r>
              <a:rPr lang="en-US" sz="3600" u="sng" dirty="0" smtClean="0"/>
              <a:t>Bible Teaching</a:t>
            </a:r>
          </a:p>
          <a:p>
            <a:pPr lvl="1"/>
            <a:endParaRPr lang="en-US" sz="900" b="1" dirty="0" smtClean="0"/>
          </a:p>
          <a:p>
            <a:pPr lvl="1"/>
            <a:r>
              <a:rPr lang="en-US" b="1" dirty="0" smtClean="0"/>
              <a:t>Matt 19:4-6</a:t>
            </a:r>
            <a:r>
              <a:rPr lang="en-US" dirty="0" smtClean="0"/>
              <a:t> – “</a:t>
            </a:r>
            <a:r>
              <a:rPr lang="en-US" baseline="30000" dirty="0" smtClean="0"/>
              <a:t>4</a:t>
            </a:r>
            <a:r>
              <a:rPr lang="en-US" dirty="0" smtClean="0"/>
              <a:t>And </a:t>
            </a:r>
            <a:r>
              <a:rPr lang="en-US" dirty="0"/>
              <a:t>He answered and said, “Have you not read that He who created them from the beginning </a:t>
            </a:r>
            <a:r>
              <a:rPr lang="en-US" cap="small" dirty="0"/>
              <a:t>made them male and female</a:t>
            </a:r>
            <a:r>
              <a:rPr lang="en-US" dirty="0"/>
              <a:t>, </a:t>
            </a:r>
            <a:r>
              <a:rPr lang="en-US" baseline="30000" dirty="0" smtClean="0"/>
              <a:t>5</a:t>
            </a:r>
            <a:r>
              <a:rPr lang="en-US" dirty="0" smtClean="0"/>
              <a:t>and </a:t>
            </a:r>
            <a:r>
              <a:rPr lang="en-US" dirty="0"/>
              <a:t>said, ‘</a:t>
            </a:r>
            <a:r>
              <a:rPr lang="en-US" cap="small" dirty="0"/>
              <a:t>For this reason a man shall leave his father and mother and be joined to his wife, and</a:t>
            </a:r>
            <a:r>
              <a:rPr lang="en-US" dirty="0"/>
              <a:t> </a:t>
            </a:r>
            <a:r>
              <a:rPr lang="en-US" cap="small" dirty="0"/>
              <a:t>the two shall become one flesh</a:t>
            </a:r>
            <a:r>
              <a:rPr lang="en-US" dirty="0"/>
              <a:t>’? </a:t>
            </a:r>
            <a:r>
              <a:rPr lang="en-US" baseline="30000" dirty="0" smtClean="0"/>
              <a:t>6</a:t>
            </a:r>
            <a:r>
              <a:rPr lang="en-US" dirty="0" smtClean="0"/>
              <a:t>So </a:t>
            </a:r>
            <a:r>
              <a:rPr lang="en-US" dirty="0"/>
              <a:t>they are no longer two, but one flesh. What therefore God has joined together, let no man separate.”</a:t>
            </a:r>
            <a:r>
              <a:rPr lang="en-US" dirty="0" smtClean="0"/>
              <a:t>”</a:t>
            </a:r>
          </a:p>
        </p:txBody>
      </p:sp>
      <p:pic>
        <p:nvPicPr>
          <p:cNvPr id="23554" name="Picture 2" descr="https://s-media-cache-ak0.pinimg.com/236x/9e/6a/f1/9e6af10819c859a9962ac3dfe22b0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79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53"/>
            <a:ext cx="9144000" cy="855453"/>
          </a:xfrm>
        </p:spPr>
        <p:txBody>
          <a:bodyPr>
            <a:noAutofit/>
          </a:bodyPr>
          <a:lstStyle/>
          <a:p>
            <a:r>
              <a:rPr lang="en-US" sz="8500" b="1" dirty="0" smtClean="0"/>
              <a:t>Celibacy</a:t>
            </a:r>
            <a:endParaRPr lang="en-US" sz="8500" b="1" dirty="0"/>
          </a:p>
        </p:txBody>
      </p:sp>
      <p:sp>
        <p:nvSpPr>
          <p:cNvPr id="3" name="Content Placeholder 2"/>
          <p:cNvSpPr>
            <a:spLocks noGrp="1"/>
          </p:cNvSpPr>
          <p:nvPr>
            <p:ph idx="1"/>
          </p:nvPr>
        </p:nvSpPr>
        <p:spPr>
          <a:xfrm>
            <a:off x="0" y="838200"/>
            <a:ext cx="5334000" cy="6019800"/>
          </a:xfrm>
        </p:spPr>
        <p:txBody>
          <a:bodyPr>
            <a:normAutofit/>
          </a:bodyPr>
          <a:lstStyle/>
          <a:p>
            <a:r>
              <a:rPr lang="en-US" sz="3300" u="sng" dirty="0" smtClean="0"/>
              <a:t>Origin</a:t>
            </a:r>
          </a:p>
          <a:p>
            <a:pPr lvl="1"/>
            <a:endParaRPr lang="en-US" sz="800" u="sng" dirty="0" smtClean="0"/>
          </a:p>
          <a:p>
            <a:pPr lvl="1"/>
            <a:r>
              <a:rPr lang="en-US" dirty="0" smtClean="0"/>
              <a:t>Clergy/laity distinction caused emperors to want take it a step further</a:t>
            </a:r>
          </a:p>
          <a:p>
            <a:pPr lvl="1"/>
            <a:endParaRPr lang="en-US" sz="800" dirty="0" smtClean="0"/>
          </a:p>
          <a:p>
            <a:pPr lvl="1"/>
            <a:r>
              <a:rPr lang="en-US" dirty="0" smtClean="0"/>
              <a:t>Practiced in 4</a:t>
            </a:r>
            <a:r>
              <a:rPr lang="en-US" baseline="30000" dirty="0" smtClean="0"/>
              <a:t>th</a:t>
            </a:r>
            <a:r>
              <a:rPr lang="en-US" dirty="0" smtClean="0"/>
              <a:t> century during the rise of monasticism</a:t>
            </a:r>
          </a:p>
          <a:p>
            <a:pPr lvl="1"/>
            <a:endParaRPr lang="en-US" sz="800" dirty="0"/>
          </a:p>
          <a:p>
            <a:pPr lvl="1"/>
            <a:r>
              <a:rPr lang="en-US" dirty="0" smtClean="0"/>
              <a:t>First enforced in 1079 by Gregory VII, over 1000 years after the NT church was established</a:t>
            </a:r>
          </a:p>
        </p:txBody>
      </p:sp>
      <p:pic>
        <p:nvPicPr>
          <p:cNvPr id="2050" name="Picture 2" descr="http://hnn.us/sites/default/files/696-Holy_Orders_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10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4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markcahill.org/wp-content/uploads/2014/03/30-Roman-Catholicism-vs-the-Bi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257800" cy="5867400"/>
          </a:xfrm>
        </p:spPr>
        <p:txBody>
          <a:bodyPr>
            <a:normAutofit fontScale="70000" lnSpcReduction="20000"/>
          </a:bodyPr>
          <a:lstStyle/>
          <a:p>
            <a:r>
              <a:rPr lang="en-US" sz="4700" u="sng" dirty="0" smtClean="0"/>
              <a:t>Catholic Teaching</a:t>
            </a:r>
          </a:p>
          <a:p>
            <a:pPr lvl="1"/>
            <a:endParaRPr lang="en-US" sz="1100" dirty="0" smtClean="0"/>
          </a:p>
          <a:p>
            <a:pPr lvl="1"/>
            <a:r>
              <a:rPr lang="en-US" dirty="0"/>
              <a:t>“If anyone saith that the marriage state is to be preferred before the state of virginity, or celibacy, and that it is not better and more blessed to remain in virginity, or in celibacy, than to be united in matrimony, let him be anathema.” (Tenth Canon, Council of Trent</a:t>
            </a:r>
            <a:r>
              <a:rPr lang="en-US" dirty="0" smtClean="0"/>
              <a:t>)</a:t>
            </a:r>
          </a:p>
          <a:p>
            <a:pPr lvl="1"/>
            <a:endParaRPr lang="en-US" sz="1100" dirty="0" smtClean="0"/>
          </a:p>
          <a:p>
            <a:pPr lvl="1"/>
            <a:r>
              <a:rPr lang="en-US" dirty="0" smtClean="0"/>
              <a:t>“Whoever shall say that the clergy constituted in sacred order, or regulars, who have solemnly professed chastity, may contract marriages and that the contract is valid, let him be accursed.” (Tenth Canon, Council of Trent)</a:t>
            </a:r>
          </a:p>
          <a:p>
            <a:pPr lvl="1"/>
            <a:endParaRPr lang="en-US" sz="1100" dirty="0" smtClean="0"/>
          </a:p>
          <a:p>
            <a:pPr lvl="1"/>
            <a:r>
              <a:rPr lang="en-US" dirty="0" smtClean="0"/>
              <a:t>“Conjugal chastity….throughout the centuries have redeemed woman from the slavery of a duty submitted to through force and humiliation.” (Pope Paul addressing the 13</a:t>
            </a:r>
            <a:r>
              <a:rPr lang="en-US" baseline="30000" dirty="0" smtClean="0"/>
              <a:t>th</a:t>
            </a:r>
            <a:r>
              <a:rPr lang="en-US" dirty="0" smtClean="0"/>
              <a:t> Congress of the Italian Women’s Center in 1966)</a:t>
            </a:r>
            <a:endParaRPr lang="en-US" dirty="0"/>
          </a:p>
        </p:txBody>
      </p:sp>
      <p:sp>
        <p:nvSpPr>
          <p:cNvPr id="5" name="Title 1"/>
          <p:cNvSpPr>
            <a:spLocks noGrp="1"/>
          </p:cNvSpPr>
          <p:nvPr>
            <p:ph type="title"/>
          </p:nvPr>
        </p:nvSpPr>
        <p:spPr>
          <a:xfrm>
            <a:off x="0" y="-17253"/>
            <a:ext cx="9144000" cy="855453"/>
          </a:xfrm>
        </p:spPr>
        <p:txBody>
          <a:bodyPr>
            <a:noAutofit/>
          </a:bodyPr>
          <a:lstStyle/>
          <a:p>
            <a:r>
              <a:rPr lang="en-US" sz="8500" b="1" dirty="0" smtClean="0"/>
              <a:t>Celibacy</a:t>
            </a:r>
            <a:endParaRPr lang="en-US" sz="8500" b="1" dirty="0"/>
          </a:p>
        </p:txBody>
      </p:sp>
      <p:pic>
        <p:nvPicPr>
          <p:cNvPr id="3074" name="Picture 2" descr="http://upload.wikimedia.org/wikipedia/commons/c/ca/Council_of_T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1"/>
            <a:ext cx="390525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78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5257800" cy="5943600"/>
          </a:xfrm>
        </p:spPr>
        <p:txBody>
          <a:bodyPr>
            <a:noAutofit/>
          </a:bodyPr>
          <a:lstStyle/>
          <a:p>
            <a:r>
              <a:rPr lang="en-US" sz="3300" u="sng" dirty="0" smtClean="0"/>
              <a:t>Bible Teaching</a:t>
            </a:r>
          </a:p>
          <a:p>
            <a:pPr lvl="1"/>
            <a:endParaRPr lang="en-US" sz="800" b="1" dirty="0" smtClean="0"/>
          </a:p>
          <a:p>
            <a:pPr lvl="1"/>
            <a:r>
              <a:rPr lang="en-US" sz="1500" b="1" dirty="0" smtClean="0"/>
              <a:t>Gen 2:18</a:t>
            </a:r>
            <a:r>
              <a:rPr lang="en-US" sz="1500" dirty="0" smtClean="0"/>
              <a:t> – “</a:t>
            </a:r>
            <a:r>
              <a:rPr lang="en-US" sz="1500" dirty="0"/>
              <a:t>Then the </a:t>
            </a:r>
            <a:r>
              <a:rPr lang="en-US" sz="1500" cap="small" dirty="0"/>
              <a:t>Lord</a:t>
            </a:r>
            <a:r>
              <a:rPr lang="en-US" sz="1500" dirty="0"/>
              <a:t> God said, </a:t>
            </a:r>
            <a:r>
              <a:rPr lang="en-US" sz="1500" dirty="0" smtClean="0"/>
              <a:t>‘It </a:t>
            </a:r>
            <a:r>
              <a:rPr lang="en-US" sz="1500" dirty="0"/>
              <a:t>is not good for the man to be alone; I will make him a helper </a:t>
            </a:r>
            <a:r>
              <a:rPr lang="en-US" sz="1500" dirty="0" smtClean="0"/>
              <a:t>suitable </a:t>
            </a:r>
            <a:r>
              <a:rPr lang="en-US" sz="1500" dirty="0"/>
              <a:t>for him</a:t>
            </a:r>
            <a:r>
              <a:rPr lang="en-US" sz="1500" dirty="0" smtClean="0"/>
              <a:t>.’”</a:t>
            </a:r>
          </a:p>
          <a:p>
            <a:pPr lvl="1"/>
            <a:endParaRPr lang="en-US" sz="800" b="1" dirty="0" smtClean="0"/>
          </a:p>
          <a:p>
            <a:pPr lvl="1"/>
            <a:r>
              <a:rPr lang="en-US" sz="1500" b="1" dirty="0" smtClean="0"/>
              <a:t>1 Tim 4:1-3</a:t>
            </a:r>
            <a:r>
              <a:rPr lang="en-US" sz="1500" dirty="0" smtClean="0"/>
              <a:t> – “But </a:t>
            </a:r>
            <a:r>
              <a:rPr lang="en-US" sz="1500" dirty="0"/>
              <a:t>the Spirit explicitly says that in later times some </a:t>
            </a:r>
            <a:r>
              <a:rPr lang="en-US" sz="1500" dirty="0" smtClean="0"/>
              <a:t>will fall </a:t>
            </a:r>
            <a:r>
              <a:rPr lang="en-US" sz="1500" dirty="0"/>
              <a:t>away from the faith, paying attention to deceitful spirits and doctrines of </a:t>
            </a:r>
            <a:r>
              <a:rPr lang="en-US" sz="1500" dirty="0" smtClean="0"/>
              <a:t>demons…</a:t>
            </a:r>
            <a:r>
              <a:rPr lang="en-US" sz="1500" u="sng" dirty="0" smtClean="0"/>
              <a:t>men </a:t>
            </a:r>
            <a:r>
              <a:rPr lang="en-US" sz="1500" u="sng" dirty="0"/>
              <a:t>who forbid </a:t>
            </a:r>
            <a:r>
              <a:rPr lang="en-US" sz="1500" u="sng" dirty="0" smtClean="0"/>
              <a:t>marriage..</a:t>
            </a:r>
            <a:r>
              <a:rPr lang="en-US" sz="1500" dirty="0" smtClean="0"/>
              <a:t>.”</a:t>
            </a:r>
          </a:p>
          <a:p>
            <a:pPr lvl="1"/>
            <a:endParaRPr lang="en-US" sz="800" b="1" dirty="0" smtClean="0"/>
          </a:p>
          <a:p>
            <a:pPr lvl="1"/>
            <a:r>
              <a:rPr lang="en-US" sz="1500" b="1" dirty="0" smtClean="0"/>
              <a:t>Matt 8:14</a:t>
            </a:r>
            <a:r>
              <a:rPr lang="en-US" sz="1500" dirty="0" smtClean="0"/>
              <a:t> – “When Jesus came into Peter’s home, He saw </a:t>
            </a:r>
            <a:r>
              <a:rPr lang="en-US" sz="1500" u="sng" dirty="0" smtClean="0"/>
              <a:t>his mother-in-law</a:t>
            </a:r>
            <a:r>
              <a:rPr lang="en-US" sz="1500" dirty="0" smtClean="0"/>
              <a:t> lying sick in bed with a fever.”</a:t>
            </a:r>
          </a:p>
          <a:p>
            <a:pPr lvl="1"/>
            <a:endParaRPr lang="en-US" sz="800" dirty="0" smtClean="0"/>
          </a:p>
          <a:p>
            <a:pPr lvl="1"/>
            <a:r>
              <a:rPr lang="en-US" sz="1500" b="1" dirty="0" smtClean="0"/>
              <a:t>1 Cor 9:5</a:t>
            </a:r>
            <a:r>
              <a:rPr lang="en-US" sz="1500" dirty="0" smtClean="0"/>
              <a:t> – “</a:t>
            </a:r>
            <a:r>
              <a:rPr lang="en-US" sz="1500" u="sng" dirty="0" smtClean="0"/>
              <a:t>Do we not have a right to take along a believing wife</a:t>
            </a:r>
            <a:r>
              <a:rPr lang="en-US" sz="1500" dirty="0" smtClean="0"/>
              <a:t>, even as the rest of the apostles and the brothers of the Lord and Cephas?”</a:t>
            </a:r>
          </a:p>
          <a:p>
            <a:pPr lvl="1"/>
            <a:endParaRPr lang="en-US" sz="800" dirty="0" smtClean="0"/>
          </a:p>
          <a:p>
            <a:pPr lvl="1"/>
            <a:r>
              <a:rPr lang="en-US" sz="1500" b="1" dirty="0" smtClean="0"/>
              <a:t>1 Tim 3:2 </a:t>
            </a:r>
            <a:r>
              <a:rPr lang="en-US" sz="1500" dirty="0" smtClean="0"/>
              <a:t>– “An overseer, then, must be above reproach, </a:t>
            </a:r>
            <a:r>
              <a:rPr lang="en-US" sz="1500" u="sng" dirty="0" smtClean="0"/>
              <a:t>the husband of one wife</a:t>
            </a:r>
            <a:r>
              <a:rPr lang="en-US" sz="1500" dirty="0" smtClean="0"/>
              <a:t>, temperate, prudent, respectable, hospitable, able to teach…”</a:t>
            </a:r>
          </a:p>
          <a:p>
            <a:pPr lvl="1"/>
            <a:endParaRPr lang="en-US" sz="800" dirty="0" smtClean="0"/>
          </a:p>
          <a:p>
            <a:pPr lvl="1"/>
            <a:r>
              <a:rPr lang="en-US" sz="1500" b="1" dirty="0" smtClean="0"/>
              <a:t>1 Cor 7:2</a:t>
            </a:r>
            <a:r>
              <a:rPr lang="en-US" sz="1500" dirty="0" smtClean="0"/>
              <a:t> – “</a:t>
            </a:r>
            <a:r>
              <a:rPr lang="en-US" sz="1500" dirty="0"/>
              <a:t>But </a:t>
            </a:r>
            <a:r>
              <a:rPr lang="en-US" sz="1500" u="sng" dirty="0"/>
              <a:t>because of immoralities</a:t>
            </a:r>
            <a:r>
              <a:rPr lang="en-US" sz="1500" dirty="0"/>
              <a:t>, each man is to have his own wife, and each woman is to have her own husband.</a:t>
            </a:r>
            <a:r>
              <a:rPr lang="en-US" sz="1500" dirty="0" smtClean="0"/>
              <a:t>”</a:t>
            </a:r>
            <a:endParaRPr lang="en-US" sz="1500" dirty="0"/>
          </a:p>
        </p:txBody>
      </p:sp>
      <p:sp>
        <p:nvSpPr>
          <p:cNvPr id="5" name="Title 1"/>
          <p:cNvSpPr>
            <a:spLocks noGrp="1"/>
          </p:cNvSpPr>
          <p:nvPr>
            <p:ph type="title"/>
          </p:nvPr>
        </p:nvSpPr>
        <p:spPr>
          <a:xfrm>
            <a:off x="0" y="-17253"/>
            <a:ext cx="9144000" cy="855453"/>
          </a:xfrm>
        </p:spPr>
        <p:txBody>
          <a:bodyPr>
            <a:noAutofit/>
          </a:bodyPr>
          <a:lstStyle/>
          <a:p>
            <a:r>
              <a:rPr lang="en-US" sz="8500" b="1" dirty="0" smtClean="0"/>
              <a:t>Celibacy</a:t>
            </a:r>
            <a:endParaRPr lang="en-US" sz="8500" b="1" dirty="0"/>
          </a:p>
        </p:txBody>
      </p:sp>
      <p:pic>
        <p:nvPicPr>
          <p:cNvPr id="4098" name="Picture 2" descr="http://christiandatingexpert.com/blog2/wp-content/uploads/2012/03/What-does-the-Bible-Say-About-Marri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04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8500" b="1" dirty="0" smtClean="0"/>
              <a:t>Purgatory</a:t>
            </a:r>
            <a:endParaRPr lang="en-US" sz="8500" b="1" dirty="0"/>
          </a:p>
        </p:txBody>
      </p:sp>
      <p:sp>
        <p:nvSpPr>
          <p:cNvPr id="3" name="Content Placeholder 2"/>
          <p:cNvSpPr>
            <a:spLocks noGrp="1"/>
          </p:cNvSpPr>
          <p:nvPr>
            <p:ph idx="1"/>
          </p:nvPr>
        </p:nvSpPr>
        <p:spPr>
          <a:xfrm>
            <a:off x="0" y="914400"/>
            <a:ext cx="5334000" cy="5943600"/>
          </a:xfrm>
        </p:spPr>
        <p:txBody>
          <a:bodyPr>
            <a:normAutofit lnSpcReduction="10000"/>
          </a:bodyPr>
          <a:lstStyle/>
          <a:p>
            <a:r>
              <a:rPr lang="en-US" sz="3300" u="sng" dirty="0" smtClean="0"/>
              <a:t>Origin</a:t>
            </a:r>
          </a:p>
          <a:p>
            <a:pPr lvl="1"/>
            <a:endParaRPr lang="en-US" sz="800" dirty="0" smtClean="0"/>
          </a:p>
          <a:p>
            <a:pPr lvl="1"/>
            <a:r>
              <a:rPr lang="en-US" dirty="0" smtClean="0"/>
              <a:t>First taught in 606AD</a:t>
            </a:r>
          </a:p>
          <a:p>
            <a:pPr lvl="1"/>
            <a:endParaRPr lang="en-US" sz="800" dirty="0" smtClean="0"/>
          </a:p>
          <a:p>
            <a:pPr lvl="1"/>
            <a:r>
              <a:rPr lang="en-US" dirty="0" smtClean="0"/>
              <a:t>How </a:t>
            </a:r>
            <a:r>
              <a:rPr lang="en-US" dirty="0"/>
              <a:t>Began?</a:t>
            </a:r>
          </a:p>
          <a:p>
            <a:pPr lvl="2"/>
            <a:r>
              <a:rPr lang="en-US" dirty="0"/>
              <a:t>Molech (</a:t>
            </a:r>
            <a:r>
              <a:rPr lang="en-US" dirty="0" smtClean="0"/>
              <a:t>Lev </a:t>
            </a:r>
            <a:r>
              <a:rPr lang="en-US" dirty="0"/>
              <a:t>18:21) - infant sacrifice by burning</a:t>
            </a:r>
          </a:p>
          <a:p>
            <a:pPr lvl="2"/>
            <a:r>
              <a:rPr lang="en-US" dirty="0"/>
              <a:t>Tammuz (Ezek 8:14) - “Tam” means “perfect”; “</a:t>
            </a:r>
            <a:r>
              <a:rPr lang="en-US" dirty="0" err="1"/>
              <a:t>Muz</a:t>
            </a:r>
            <a:r>
              <a:rPr lang="en-US" dirty="0"/>
              <a:t>” means “by burning”</a:t>
            </a:r>
          </a:p>
          <a:p>
            <a:pPr lvl="2"/>
            <a:r>
              <a:rPr lang="en-US" dirty="0"/>
              <a:t>Taught by Buddhism, Stoicism, and Muslim </a:t>
            </a:r>
            <a:r>
              <a:rPr lang="en-US" dirty="0" smtClean="0"/>
              <a:t>fathers</a:t>
            </a:r>
          </a:p>
          <a:p>
            <a:pPr lvl="2"/>
            <a:endParaRPr lang="en-US" sz="800" dirty="0"/>
          </a:p>
          <a:p>
            <a:pPr lvl="1"/>
            <a:r>
              <a:rPr lang="en-US" dirty="0"/>
              <a:t>Result:</a:t>
            </a:r>
          </a:p>
          <a:p>
            <a:pPr lvl="2"/>
            <a:r>
              <a:rPr lang="en-US" dirty="0" smtClean="0"/>
              <a:t>Discourages holiness, encourages sin</a:t>
            </a:r>
            <a:endParaRPr lang="en-US" dirty="0"/>
          </a:p>
        </p:txBody>
      </p:sp>
      <p:pic>
        <p:nvPicPr>
          <p:cNvPr id="1028" name="Picture 4" descr="http://www.catholic-convert.com/wp-content/uploads/Purgatory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8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37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8500" b="1" dirty="0" smtClean="0"/>
              <a:t>Purgatory</a:t>
            </a:r>
            <a:endParaRPr lang="en-US" sz="8500" b="1" dirty="0"/>
          </a:p>
        </p:txBody>
      </p:sp>
      <p:sp>
        <p:nvSpPr>
          <p:cNvPr id="3" name="Content Placeholder 2"/>
          <p:cNvSpPr>
            <a:spLocks noGrp="1"/>
          </p:cNvSpPr>
          <p:nvPr>
            <p:ph idx="1"/>
          </p:nvPr>
        </p:nvSpPr>
        <p:spPr>
          <a:xfrm>
            <a:off x="0" y="990600"/>
            <a:ext cx="5334000" cy="5867400"/>
          </a:xfrm>
        </p:spPr>
        <p:txBody>
          <a:bodyPr>
            <a:normAutofit fontScale="55000" lnSpcReduction="20000"/>
          </a:bodyPr>
          <a:lstStyle/>
          <a:p>
            <a:r>
              <a:rPr lang="en-US" sz="5300" u="sng" dirty="0" smtClean="0"/>
              <a:t>Catholic Teaching</a:t>
            </a:r>
            <a:endParaRPr lang="en-US" sz="5300" dirty="0" smtClean="0"/>
          </a:p>
          <a:p>
            <a:pPr lvl="1"/>
            <a:r>
              <a:rPr lang="en-US" sz="3300" dirty="0" smtClean="0"/>
              <a:t>“The place and state in which souls suffer for a while and are purged (thus the name “purgatory”) after death, before they go to heaven, on account of their sins” (Catholic Dictionary, p. 437).</a:t>
            </a:r>
          </a:p>
          <a:p>
            <a:pPr lvl="1"/>
            <a:r>
              <a:rPr lang="en-US" sz="3300" dirty="0" smtClean="0"/>
              <a:t>“The </a:t>
            </a:r>
            <a:r>
              <a:rPr lang="en-US" sz="3300" dirty="0"/>
              <a:t>truth has been divinely revealed that sins are followed by punishments. God's holiness and justice inflict them. Sins must be expiated. This may be done on this earth through the sorrows, miseries and trials of this life and, above all, through death. Otherwise the expiation must be made in the next life through fire and torments or purifying punishments.” (Second Vatican Council, p. 63)</a:t>
            </a:r>
            <a:endParaRPr lang="en-US" sz="3300" dirty="0" smtClean="0"/>
          </a:p>
          <a:p>
            <a:pPr lvl="1"/>
            <a:endParaRPr lang="en-US" sz="1500" dirty="0" smtClean="0"/>
          </a:p>
          <a:p>
            <a:r>
              <a:rPr lang="en-US" sz="5300" u="sng" dirty="0" smtClean="0"/>
              <a:t>Encouraged Catholic </a:t>
            </a:r>
            <a:r>
              <a:rPr lang="en-US" sz="5300" u="sng" dirty="0"/>
              <a:t>D</a:t>
            </a:r>
            <a:r>
              <a:rPr lang="en-US" sz="5300" u="sng" dirty="0" smtClean="0"/>
              <a:t>octrines</a:t>
            </a:r>
            <a:endParaRPr lang="en-US" sz="5300" dirty="0" smtClean="0"/>
          </a:p>
          <a:p>
            <a:pPr lvl="1"/>
            <a:r>
              <a:rPr lang="en-US" sz="3300" dirty="0" smtClean="0"/>
              <a:t>Indulgences (remission of temporal punishment due to those sins of which the guilt has been forgiven</a:t>
            </a:r>
            <a:r>
              <a:rPr lang="en-US" sz="3300" dirty="0"/>
              <a:t>). Money used to build cathedrals</a:t>
            </a:r>
          </a:p>
          <a:p>
            <a:pPr lvl="1"/>
            <a:r>
              <a:rPr lang="en-US" sz="3300" dirty="0" smtClean="0"/>
              <a:t>Encouraged people to join Crusades</a:t>
            </a:r>
          </a:p>
          <a:p>
            <a:pPr lvl="1"/>
            <a:r>
              <a:rPr lang="en-US" sz="3300" dirty="0" smtClean="0"/>
              <a:t>Contributed to extermination of heretics</a:t>
            </a:r>
          </a:p>
        </p:txBody>
      </p:sp>
      <p:pic>
        <p:nvPicPr>
          <p:cNvPr id="1026" name="Picture 2" descr="http://www.catholicbook.com/AgredaCD/MyCatholicFaith/images/MCFC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0999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44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8500" b="1" dirty="0" smtClean="0"/>
              <a:t>Purgatory</a:t>
            </a:r>
            <a:endParaRPr lang="en-US" sz="8500" b="1" dirty="0"/>
          </a:p>
        </p:txBody>
      </p:sp>
      <p:sp>
        <p:nvSpPr>
          <p:cNvPr id="3" name="Content Placeholder 2"/>
          <p:cNvSpPr>
            <a:spLocks noGrp="1"/>
          </p:cNvSpPr>
          <p:nvPr>
            <p:ph idx="1"/>
          </p:nvPr>
        </p:nvSpPr>
        <p:spPr>
          <a:xfrm>
            <a:off x="0" y="990600"/>
            <a:ext cx="5410200" cy="5867399"/>
          </a:xfrm>
        </p:spPr>
        <p:txBody>
          <a:bodyPr>
            <a:normAutofit fontScale="85000" lnSpcReduction="20000"/>
          </a:bodyPr>
          <a:lstStyle/>
          <a:p>
            <a:r>
              <a:rPr lang="en-US" sz="4300" u="sng" dirty="0" smtClean="0"/>
              <a:t>Bible Teaching</a:t>
            </a:r>
          </a:p>
          <a:p>
            <a:pPr lvl="1"/>
            <a:endParaRPr lang="en-US" sz="1000" dirty="0" smtClean="0"/>
          </a:p>
          <a:p>
            <a:pPr lvl="1"/>
            <a:r>
              <a:rPr lang="en-US" b="1" dirty="0"/>
              <a:t>1 John 1:7</a:t>
            </a:r>
            <a:r>
              <a:rPr lang="en-US" dirty="0"/>
              <a:t> – </a:t>
            </a:r>
            <a:r>
              <a:rPr lang="en-US" dirty="0" smtClean="0"/>
              <a:t>“But </a:t>
            </a:r>
            <a:r>
              <a:rPr lang="en-US" dirty="0"/>
              <a:t>if we walk in the Light as He Himself is in the Light, we have fellowship with one another, </a:t>
            </a:r>
            <a:r>
              <a:rPr lang="en-US" u="sng" dirty="0"/>
              <a:t>and the blood of Jesus His Son cleanses us from all sin</a:t>
            </a:r>
            <a:r>
              <a:rPr lang="en-US" dirty="0" smtClean="0"/>
              <a:t>.”</a:t>
            </a:r>
          </a:p>
          <a:p>
            <a:pPr lvl="1"/>
            <a:endParaRPr lang="en-US" sz="1000" dirty="0" smtClean="0"/>
          </a:p>
          <a:p>
            <a:pPr lvl="1"/>
            <a:r>
              <a:rPr lang="en-US" b="1" dirty="0" smtClean="0"/>
              <a:t>Heb 9:27-28</a:t>
            </a:r>
            <a:r>
              <a:rPr lang="en-US" dirty="0" smtClean="0"/>
              <a:t> – “And inasmuch as it is appointed for men to die once and after this comes judgment, </a:t>
            </a:r>
            <a:r>
              <a:rPr lang="en-US" baseline="30000" dirty="0" smtClean="0"/>
              <a:t> </a:t>
            </a:r>
            <a:r>
              <a:rPr lang="en-US" dirty="0" smtClean="0"/>
              <a:t>so Christ also, having been offered once to bear the sins of many, will appear a second time for salvation </a:t>
            </a:r>
            <a:r>
              <a:rPr lang="en-US" u="sng" dirty="0" smtClean="0"/>
              <a:t>without reference</a:t>
            </a:r>
            <a:r>
              <a:rPr lang="en-US" i="1" u="sng" dirty="0" smtClean="0"/>
              <a:t> </a:t>
            </a:r>
            <a:r>
              <a:rPr lang="en-US" u="sng" dirty="0" smtClean="0"/>
              <a:t>to sin</a:t>
            </a:r>
            <a:r>
              <a:rPr lang="en-US" dirty="0" smtClean="0"/>
              <a:t>, to those who eagerly await Him.”</a:t>
            </a:r>
          </a:p>
          <a:p>
            <a:pPr lvl="1"/>
            <a:endParaRPr lang="en-US" sz="1000" dirty="0" smtClean="0"/>
          </a:p>
          <a:p>
            <a:pPr lvl="1"/>
            <a:r>
              <a:rPr lang="en-US" b="1" dirty="0" smtClean="0"/>
              <a:t>Heb 10:14</a:t>
            </a:r>
            <a:r>
              <a:rPr lang="en-US" dirty="0" smtClean="0"/>
              <a:t> – “</a:t>
            </a:r>
            <a:r>
              <a:rPr lang="en-US" dirty="0"/>
              <a:t>For by one offering He has </a:t>
            </a:r>
            <a:r>
              <a:rPr lang="en-US" u="sng" dirty="0"/>
              <a:t>perfected</a:t>
            </a:r>
            <a:r>
              <a:rPr lang="en-US" dirty="0"/>
              <a:t> for all time those who </a:t>
            </a:r>
            <a:r>
              <a:rPr lang="en-US" dirty="0" smtClean="0"/>
              <a:t>are sanctified</a:t>
            </a:r>
            <a:r>
              <a:rPr lang="en-US" dirty="0"/>
              <a:t>.</a:t>
            </a:r>
            <a:r>
              <a:rPr lang="en-US" dirty="0" smtClean="0"/>
              <a:t>”</a:t>
            </a:r>
          </a:p>
          <a:p>
            <a:pPr lvl="1"/>
            <a:endParaRPr lang="en-US" dirty="0" smtClean="0"/>
          </a:p>
        </p:txBody>
      </p:sp>
      <p:pic>
        <p:nvPicPr>
          <p:cNvPr id="3074" name="Picture 2" descr="http://searchingforgrace.com/wp-content/uploads/2010/01/it_is_finis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1"/>
            <a:ext cx="3733800" cy="588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56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500" b="1" dirty="0" smtClean="0"/>
              <a:t>Veneration of Relics</a:t>
            </a:r>
            <a:endParaRPr lang="en-US" sz="8500" b="1" dirty="0"/>
          </a:p>
        </p:txBody>
      </p:sp>
      <p:sp>
        <p:nvSpPr>
          <p:cNvPr id="3" name="Content Placeholder 2"/>
          <p:cNvSpPr>
            <a:spLocks noGrp="1"/>
          </p:cNvSpPr>
          <p:nvPr>
            <p:ph idx="1"/>
          </p:nvPr>
        </p:nvSpPr>
        <p:spPr>
          <a:xfrm>
            <a:off x="0" y="1066800"/>
            <a:ext cx="5334000" cy="5791200"/>
          </a:xfrm>
        </p:spPr>
        <p:txBody>
          <a:bodyPr>
            <a:normAutofit/>
          </a:bodyPr>
          <a:lstStyle/>
          <a:p>
            <a:r>
              <a:rPr lang="en-US" sz="3300" u="sng" dirty="0" smtClean="0"/>
              <a:t>Origin</a:t>
            </a:r>
          </a:p>
          <a:p>
            <a:pPr lvl="1"/>
            <a:endParaRPr lang="en-US" sz="900" dirty="0" smtClean="0"/>
          </a:p>
          <a:p>
            <a:pPr lvl="1"/>
            <a:r>
              <a:rPr lang="en-US" dirty="0" smtClean="0"/>
              <a:t>Rooted in Roman paganism</a:t>
            </a:r>
          </a:p>
          <a:p>
            <a:pPr lvl="2"/>
            <a:r>
              <a:rPr lang="en-US" sz="2300" dirty="0" smtClean="0"/>
              <a:t>Rome filled the Olympus with gods and demigods of their heroes (Nimrod)</a:t>
            </a:r>
          </a:p>
          <a:p>
            <a:pPr lvl="2"/>
            <a:r>
              <a:rPr lang="en-US" sz="2300" dirty="0" smtClean="0"/>
              <a:t>Arises from a natural instinct of man to admire champions of their race even after they have died</a:t>
            </a:r>
          </a:p>
          <a:p>
            <a:pPr lvl="1"/>
            <a:endParaRPr lang="en-US" sz="900" dirty="0" smtClean="0"/>
          </a:p>
          <a:p>
            <a:pPr lvl="1"/>
            <a:r>
              <a:rPr lang="en-US" dirty="0" smtClean="0"/>
              <a:t>This may explain why God buried Moses Himself (Deut 34:5-6; Jude 9)</a:t>
            </a:r>
          </a:p>
          <a:p>
            <a:pPr lvl="2"/>
            <a:endParaRPr lang="en-US" dirty="0" smtClean="0"/>
          </a:p>
          <a:p>
            <a:pPr lvl="1"/>
            <a:endParaRPr lang="en-US" dirty="0" smtClean="0"/>
          </a:p>
        </p:txBody>
      </p:sp>
      <p:pic>
        <p:nvPicPr>
          <p:cNvPr id="4098" name="Picture 2" descr="http://static.guim.co.uk/sys-images/Guardian/Pix/pictures/2009/10/13/1255450928655/Theres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799490" cy="565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93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500" b="1" dirty="0" smtClean="0"/>
              <a:t>Veneration of Relics</a:t>
            </a:r>
            <a:endParaRPr lang="en-US" sz="8500" b="1" dirty="0"/>
          </a:p>
        </p:txBody>
      </p:sp>
      <p:sp>
        <p:nvSpPr>
          <p:cNvPr id="3" name="Content Placeholder 2"/>
          <p:cNvSpPr>
            <a:spLocks noGrp="1"/>
          </p:cNvSpPr>
          <p:nvPr>
            <p:ph idx="1"/>
          </p:nvPr>
        </p:nvSpPr>
        <p:spPr>
          <a:xfrm>
            <a:off x="0" y="1066800"/>
            <a:ext cx="5334000" cy="5791200"/>
          </a:xfrm>
        </p:spPr>
        <p:txBody>
          <a:bodyPr>
            <a:normAutofit fontScale="85000" lnSpcReduction="20000"/>
          </a:bodyPr>
          <a:lstStyle/>
          <a:p>
            <a:r>
              <a:rPr lang="en-US" sz="3900" u="sng" dirty="0" smtClean="0"/>
              <a:t>Catholic Teaching</a:t>
            </a:r>
          </a:p>
          <a:p>
            <a:pPr lvl="1"/>
            <a:endParaRPr lang="en-US" sz="1000" dirty="0" smtClean="0"/>
          </a:p>
          <a:p>
            <a:pPr lvl="1"/>
            <a:r>
              <a:rPr lang="en-US" sz="2900" dirty="0" smtClean="0"/>
              <a:t>“The corpse of a saint or any part thereof; any part of his clothing; anything intimately connected with him. The veneration of relics can be traced at least to the middle of the 2</a:t>
            </a:r>
            <a:r>
              <a:rPr lang="en-US" sz="2900" baseline="30000" dirty="0" smtClean="0"/>
              <a:t>nd</a:t>
            </a:r>
            <a:r>
              <a:rPr lang="en-US" sz="2900" dirty="0" smtClean="0"/>
              <a:t> century and was regulated by the Council of Trent, which directed that no new relics should be admitted without episcopal authentication” (Ibid., p. 448)</a:t>
            </a:r>
          </a:p>
          <a:p>
            <a:pPr lvl="1"/>
            <a:endParaRPr lang="en-US" sz="900" dirty="0" smtClean="0"/>
          </a:p>
          <a:p>
            <a:pPr lvl="1"/>
            <a:r>
              <a:rPr lang="en-US" sz="2900" dirty="0" smtClean="0"/>
              <a:t>It is said that Rome has the comb of the rooster that crowed for Peter, bones of the apostles, wood from the cross, etc.</a:t>
            </a:r>
          </a:p>
          <a:p>
            <a:pPr lvl="1"/>
            <a:endParaRPr lang="en-US" dirty="0" smtClean="0"/>
          </a:p>
          <a:p>
            <a:pPr lvl="1"/>
            <a:endParaRPr lang="en-US" dirty="0" smtClean="0"/>
          </a:p>
        </p:txBody>
      </p:sp>
      <p:pic>
        <p:nvPicPr>
          <p:cNvPr id="5122" name="Picture 2" descr="http://d2jkk5z9de9jwi.cloudfront.net/content/uploads/2013/11/20131004nw1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93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Images</a:t>
            </a:r>
            <a:endParaRPr lang="en-US" sz="9000" b="1" dirty="0"/>
          </a:p>
        </p:txBody>
      </p:sp>
      <p:sp>
        <p:nvSpPr>
          <p:cNvPr id="3" name="Content Placeholder 2"/>
          <p:cNvSpPr>
            <a:spLocks noGrp="1"/>
          </p:cNvSpPr>
          <p:nvPr>
            <p:ph idx="1"/>
          </p:nvPr>
        </p:nvSpPr>
        <p:spPr>
          <a:xfrm>
            <a:off x="0" y="914400"/>
            <a:ext cx="5334000" cy="5943600"/>
          </a:xfrm>
        </p:spPr>
        <p:txBody>
          <a:bodyPr>
            <a:normAutofit/>
          </a:bodyPr>
          <a:lstStyle/>
          <a:p>
            <a:r>
              <a:rPr lang="en-US" sz="3300" u="sng" dirty="0" smtClean="0"/>
              <a:t>Origin</a:t>
            </a:r>
            <a:endParaRPr lang="en-US" sz="3300" dirty="0" smtClean="0"/>
          </a:p>
          <a:p>
            <a:pPr lvl="1"/>
            <a:endParaRPr lang="en-US" sz="900" dirty="0" smtClean="0"/>
          </a:p>
          <a:p>
            <a:pPr lvl="1"/>
            <a:r>
              <a:rPr lang="en-US" dirty="0" smtClean="0"/>
              <a:t>Began in 405 AD</a:t>
            </a:r>
          </a:p>
          <a:p>
            <a:pPr lvl="1"/>
            <a:endParaRPr lang="en-US" sz="800" dirty="0" smtClean="0"/>
          </a:p>
          <a:p>
            <a:pPr lvl="1"/>
            <a:r>
              <a:rPr lang="en-US" dirty="0" smtClean="0"/>
              <a:t>Image </a:t>
            </a:r>
            <a:r>
              <a:rPr lang="en-US" dirty="0"/>
              <a:t>worship finds its root in all forms of idolatry going as far back as the early days of the OT (Ex 32</a:t>
            </a:r>
            <a:r>
              <a:rPr lang="en-US" dirty="0" smtClean="0"/>
              <a:t>)</a:t>
            </a:r>
          </a:p>
          <a:p>
            <a:pPr lvl="1"/>
            <a:endParaRPr lang="en-US" sz="800" dirty="0" smtClean="0"/>
          </a:p>
          <a:p>
            <a:pPr lvl="1"/>
            <a:r>
              <a:rPr lang="en-US" dirty="0" smtClean="0"/>
              <a:t>In Rome &amp; Greece, idols were everywhere and pagans would not separate themselves from it even when they became “Christians”</a:t>
            </a:r>
            <a:endParaRPr lang="en-US" dirty="0"/>
          </a:p>
          <a:p>
            <a:pPr lvl="1"/>
            <a:endParaRPr lang="en-US" dirty="0" smtClean="0"/>
          </a:p>
          <a:p>
            <a:pPr lvl="1"/>
            <a:endParaRPr lang="en-US" dirty="0"/>
          </a:p>
        </p:txBody>
      </p:sp>
      <p:pic>
        <p:nvPicPr>
          <p:cNvPr id="6146" name="Picture 2" descr="http://upload.wikimedia.org/wikipedia/commons/2/2f/Worshiping_the_golden_ca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10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63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Images</a:t>
            </a:r>
            <a:endParaRPr lang="en-US" sz="9000" b="1" dirty="0"/>
          </a:p>
        </p:txBody>
      </p:sp>
      <p:sp>
        <p:nvSpPr>
          <p:cNvPr id="3" name="Content Placeholder 2"/>
          <p:cNvSpPr>
            <a:spLocks noGrp="1"/>
          </p:cNvSpPr>
          <p:nvPr>
            <p:ph idx="1"/>
          </p:nvPr>
        </p:nvSpPr>
        <p:spPr>
          <a:xfrm>
            <a:off x="0" y="914400"/>
            <a:ext cx="5334000" cy="5943600"/>
          </a:xfrm>
        </p:spPr>
        <p:txBody>
          <a:bodyPr>
            <a:normAutofit fontScale="70000" lnSpcReduction="20000"/>
          </a:bodyPr>
          <a:lstStyle/>
          <a:p>
            <a:r>
              <a:rPr lang="en-US" sz="4700" u="sng" dirty="0" smtClean="0"/>
              <a:t>Catholic Teaching</a:t>
            </a:r>
            <a:endParaRPr lang="en-US" sz="4700" dirty="0" smtClean="0"/>
          </a:p>
          <a:p>
            <a:pPr lvl="1"/>
            <a:r>
              <a:rPr lang="en-US" dirty="0" smtClean="0"/>
              <a:t>“The images especially of Christ, of the Virgin Mother of God, and of other saints, are to be had and kept in churches and due honor and reverence paid to them; not because it is believed that there is any divinity or power in them…but because the honor shown to them is referred to the prototypes which they represent; so that through these Images which we kiss and before which we bow with bared heads, we worship Christ and honor the saints whose likeness they display” (Council of Trent).</a:t>
            </a:r>
          </a:p>
          <a:p>
            <a:pPr lvl="1"/>
            <a:endParaRPr lang="en-US" sz="1100" dirty="0" smtClean="0"/>
          </a:p>
          <a:p>
            <a:pPr lvl="1"/>
            <a:r>
              <a:rPr lang="en-US" dirty="0"/>
              <a:t>Joe Malone, in “Why I Left the Catholic Church” (p. 219) states: “</a:t>
            </a:r>
            <a:r>
              <a:rPr lang="en-US" i="1" dirty="0"/>
              <a:t>Life Magazine</a:t>
            </a:r>
            <a:r>
              <a:rPr lang="en-US" dirty="0"/>
              <a:t>, reporting the ceremonies in Ottawa, Canada, in June, 1947, at the Marion Congress, pointed out that a great procession of devout people knelt and kissed the foot of the giant statue of Mary ‘until the paint wore off its toes</a:t>
            </a:r>
            <a:r>
              <a:rPr lang="en-US" dirty="0" smtClean="0"/>
              <a:t>.’”</a:t>
            </a:r>
            <a:endParaRPr lang="en-US" dirty="0"/>
          </a:p>
        </p:txBody>
      </p:sp>
      <p:pic>
        <p:nvPicPr>
          <p:cNvPr id="7170" name="Picture 2" descr="http://www.jesus-is-savior.com/False%20Religions/Roman%20Catholicism/pope_worsh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10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431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Images</a:t>
            </a:r>
            <a:endParaRPr lang="en-US" sz="9000" b="1" dirty="0"/>
          </a:p>
        </p:txBody>
      </p:sp>
      <p:sp>
        <p:nvSpPr>
          <p:cNvPr id="3" name="Content Placeholder 2"/>
          <p:cNvSpPr>
            <a:spLocks noGrp="1"/>
          </p:cNvSpPr>
          <p:nvPr>
            <p:ph idx="1"/>
          </p:nvPr>
        </p:nvSpPr>
        <p:spPr>
          <a:xfrm>
            <a:off x="0" y="990600"/>
            <a:ext cx="5257800" cy="5867400"/>
          </a:xfrm>
        </p:spPr>
        <p:txBody>
          <a:bodyPr>
            <a:normAutofit fontScale="70000" lnSpcReduction="20000"/>
          </a:bodyPr>
          <a:lstStyle/>
          <a:p>
            <a:r>
              <a:rPr lang="en-US" sz="4700" u="sng" dirty="0" smtClean="0"/>
              <a:t>Bible Teaching</a:t>
            </a:r>
          </a:p>
          <a:p>
            <a:pPr lvl="1"/>
            <a:endParaRPr lang="en-US" sz="1100" b="1" dirty="0" smtClean="0"/>
          </a:p>
          <a:p>
            <a:pPr lvl="1"/>
            <a:r>
              <a:rPr lang="en-US" b="1" dirty="0" smtClean="0"/>
              <a:t>Ex 20:4-5a</a:t>
            </a:r>
            <a:r>
              <a:rPr lang="en-US" dirty="0" smtClean="0"/>
              <a:t> – “</a:t>
            </a:r>
            <a:r>
              <a:rPr lang="en-US" baseline="30000" dirty="0"/>
              <a:t>4</a:t>
            </a:r>
            <a:r>
              <a:rPr lang="en-US" dirty="0" smtClean="0"/>
              <a:t>You shall not make for yourself an idol, or any likeness of what is in heaven above or on the earth beneath or in the water under the earth. </a:t>
            </a:r>
            <a:r>
              <a:rPr lang="en-US" baseline="30000" dirty="0"/>
              <a:t>5</a:t>
            </a:r>
            <a:r>
              <a:rPr lang="en-US" dirty="0" smtClean="0"/>
              <a:t>You shall not worship them or serve them;”</a:t>
            </a:r>
          </a:p>
          <a:p>
            <a:pPr lvl="1"/>
            <a:endParaRPr lang="en-US" sz="1100" dirty="0" smtClean="0"/>
          </a:p>
          <a:p>
            <a:pPr lvl="1"/>
            <a:r>
              <a:rPr lang="en-US" b="1" dirty="0" smtClean="0"/>
              <a:t>Acts 17:29-30 </a:t>
            </a:r>
            <a:r>
              <a:rPr lang="en-US" dirty="0" smtClean="0"/>
              <a:t>– “</a:t>
            </a:r>
            <a:r>
              <a:rPr lang="en-US" baseline="30000" dirty="0" smtClean="0"/>
              <a:t>29</a:t>
            </a:r>
            <a:r>
              <a:rPr lang="en-US" dirty="0" smtClean="0"/>
              <a:t>Being then the children of God, we ought not to think that the Divine Nature is like gold or silver or stone, an image formed by the art and thought of man. </a:t>
            </a:r>
            <a:r>
              <a:rPr lang="en-US" baseline="30000" dirty="0" smtClean="0"/>
              <a:t>30</a:t>
            </a:r>
            <a:r>
              <a:rPr lang="en-US" dirty="0" smtClean="0"/>
              <a:t>Therefore having overlooked the times of ignorance, God is now declaring to men that all people everywhere should repent.”</a:t>
            </a:r>
          </a:p>
          <a:p>
            <a:pPr lvl="1"/>
            <a:endParaRPr lang="en-US" sz="1100" dirty="0" smtClean="0"/>
          </a:p>
          <a:p>
            <a:pPr lvl="1"/>
            <a:r>
              <a:rPr lang="en-US" b="1" dirty="0" smtClean="0"/>
              <a:t>Rom 1:22-23</a:t>
            </a:r>
            <a:r>
              <a:rPr lang="en-US" dirty="0" smtClean="0"/>
              <a:t> – “</a:t>
            </a:r>
            <a:r>
              <a:rPr lang="en-US" baseline="30000" dirty="0" smtClean="0"/>
              <a:t>22</a:t>
            </a:r>
            <a:r>
              <a:rPr lang="en-US" dirty="0" smtClean="0"/>
              <a:t>Professing </a:t>
            </a:r>
            <a:r>
              <a:rPr lang="en-US" dirty="0"/>
              <a:t>to be wise, they became fools, </a:t>
            </a:r>
            <a:r>
              <a:rPr lang="en-US" baseline="30000" dirty="0" smtClean="0"/>
              <a:t>23</a:t>
            </a:r>
            <a:r>
              <a:rPr lang="en-US" dirty="0" smtClean="0"/>
              <a:t>and </a:t>
            </a:r>
            <a:r>
              <a:rPr lang="en-US" dirty="0"/>
              <a:t>exchanged the glory of the incorruptible God for an image in the form of corruptible man and of birds and four-footed animals </a:t>
            </a:r>
            <a:r>
              <a:rPr lang="en-US" dirty="0" smtClean="0"/>
              <a:t>and crawling </a:t>
            </a:r>
            <a:r>
              <a:rPr lang="en-US" dirty="0"/>
              <a:t>creatures.”</a:t>
            </a:r>
            <a:endParaRPr lang="en-US" dirty="0" smtClean="0"/>
          </a:p>
          <a:p>
            <a:pPr lvl="1"/>
            <a:endParaRPr lang="en-US" dirty="0" smtClean="0"/>
          </a:p>
          <a:p>
            <a:pPr lvl="1"/>
            <a:endParaRPr lang="en-US" dirty="0" smtClean="0"/>
          </a:p>
        </p:txBody>
      </p:sp>
      <p:pic>
        <p:nvPicPr>
          <p:cNvPr id="8194" name="Picture 2" descr="http://rblog.rsbowman.us/Images/Scriptures/Exodus/Commandment02_NoId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1"/>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8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Sacraments</a:t>
            </a:r>
            <a:endParaRPr lang="en-US" sz="9000" b="1" dirty="0"/>
          </a:p>
        </p:txBody>
      </p:sp>
      <p:sp>
        <p:nvSpPr>
          <p:cNvPr id="3" name="Content Placeholder 2"/>
          <p:cNvSpPr>
            <a:spLocks noGrp="1"/>
          </p:cNvSpPr>
          <p:nvPr>
            <p:ph idx="1"/>
          </p:nvPr>
        </p:nvSpPr>
        <p:spPr>
          <a:xfrm>
            <a:off x="1" y="990600"/>
            <a:ext cx="5181600" cy="5867400"/>
          </a:xfrm>
        </p:spPr>
        <p:txBody>
          <a:bodyPr>
            <a:normAutofit fontScale="85000" lnSpcReduction="10000"/>
          </a:bodyPr>
          <a:lstStyle/>
          <a:p>
            <a:r>
              <a:rPr lang="en-US" sz="4100" u="sng" dirty="0" smtClean="0"/>
              <a:t>Catholic Teaching</a:t>
            </a:r>
          </a:p>
          <a:p>
            <a:pPr lvl="1"/>
            <a:endParaRPr lang="en-US" sz="900" dirty="0" smtClean="0"/>
          </a:p>
          <a:p>
            <a:pPr lvl="1"/>
            <a:r>
              <a:rPr lang="en-US" sz="3100" dirty="0" smtClean="0"/>
              <a:t>“A sacrament is an outward sign instituted by Christ to give grace…The sacrament gives the grace, which it signifies, by some inherent power attached to the outward sign by Christ Himself, or as theologians say, </a:t>
            </a:r>
            <a:r>
              <a:rPr lang="en-US" sz="3100" i="1" dirty="0" smtClean="0"/>
              <a:t>ex operato</a:t>
            </a:r>
            <a:r>
              <a:rPr lang="en-US" sz="3100" dirty="0" smtClean="0"/>
              <a:t>, that is, by performing the work which Christ as instituted.” (Question Box, p. 747)</a:t>
            </a:r>
          </a:p>
          <a:p>
            <a:pPr lvl="1"/>
            <a:endParaRPr lang="en-US" sz="900" dirty="0" smtClean="0"/>
          </a:p>
          <a:p>
            <a:pPr lvl="1"/>
            <a:r>
              <a:rPr lang="en-US" sz="3100" dirty="0" smtClean="0"/>
              <a:t>Subjugates the laity to the clergy</a:t>
            </a:r>
            <a:endParaRPr lang="en-US" sz="3100" dirty="0"/>
          </a:p>
        </p:txBody>
      </p:sp>
      <p:pic>
        <p:nvPicPr>
          <p:cNvPr id="5122" name="Picture 2" descr="http://files.catholicfidelity.com/200002052-512ff52271/sacra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914399"/>
            <a:ext cx="4038601" cy="593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Mariolatry</a:t>
            </a:r>
            <a:endParaRPr lang="en-US" sz="9000" b="1" dirty="0"/>
          </a:p>
        </p:txBody>
      </p:sp>
      <p:sp>
        <p:nvSpPr>
          <p:cNvPr id="3" name="Content Placeholder 2"/>
          <p:cNvSpPr>
            <a:spLocks noGrp="1"/>
          </p:cNvSpPr>
          <p:nvPr>
            <p:ph idx="1"/>
          </p:nvPr>
        </p:nvSpPr>
        <p:spPr>
          <a:xfrm>
            <a:off x="-1" y="914400"/>
            <a:ext cx="5257801" cy="5943600"/>
          </a:xfrm>
        </p:spPr>
        <p:txBody>
          <a:bodyPr>
            <a:normAutofit fontScale="92500" lnSpcReduction="10000"/>
          </a:bodyPr>
          <a:lstStyle/>
          <a:p>
            <a:r>
              <a:rPr lang="en-US" sz="3600" u="sng" dirty="0" smtClean="0"/>
              <a:t>Evolution</a:t>
            </a:r>
          </a:p>
          <a:p>
            <a:pPr lvl="1"/>
            <a:r>
              <a:rPr lang="en-US" b="1" dirty="0" smtClean="0"/>
              <a:t>431AD</a:t>
            </a:r>
            <a:r>
              <a:rPr lang="en-US" dirty="0" smtClean="0"/>
              <a:t> </a:t>
            </a:r>
            <a:r>
              <a:rPr lang="en-US" dirty="0"/>
              <a:t>–</a:t>
            </a:r>
            <a:r>
              <a:rPr lang="en-US" dirty="0" smtClean="0"/>
              <a:t> </a:t>
            </a:r>
            <a:r>
              <a:rPr lang="en-US" dirty="0"/>
              <a:t>Mary is called the Mother of </a:t>
            </a:r>
            <a:r>
              <a:rPr lang="en-US" dirty="0" smtClean="0"/>
              <a:t>God</a:t>
            </a:r>
          </a:p>
          <a:p>
            <a:pPr lvl="1"/>
            <a:r>
              <a:rPr lang="en-US" b="1" dirty="0" smtClean="0"/>
              <a:t>451AD</a:t>
            </a:r>
            <a:r>
              <a:rPr lang="en-US" dirty="0" smtClean="0"/>
              <a:t> – Mary declared a perpetual virgin</a:t>
            </a:r>
          </a:p>
          <a:p>
            <a:pPr lvl="1"/>
            <a:r>
              <a:rPr lang="en-US" b="1" dirty="0" smtClean="0"/>
              <a:t>600AD</a:t>
            </a:r>
            <a:r>
              <a:rPr lang="en-US" dirty="0" smtClean="0"/>
              <a:t> </a:t>
            </a:r>
            <a:r>
              <a:rPr lang="en-US" dirty="0"/>
              <a:t>–</a:t>
            </a:r>
            <a:r>
              <a:rPr lang="en-US" dirty="0" smtClean="0"/>
              <a:t> prayers offered to Mary declared final by the Council of Trent</a:t>
            </a:r>
          </a:p>
          <a:p>
            <a:pPr lvl="1"/>
            <a:r>
              <a:rPr lang="en-US" b="1" dirty="0" smtClean="0"/>
              <a:t>1854AD</a:t>
            </a:r>
            <a:r>
              <a:rPr lang="en-US" dirty="0" smtClean="0"/>
              <a:t> </a:t>
            </a:r>
            <a:r>
              <a:rPr lang="en-US" dirty="0"/>
              <a:t>–</a:t>
            </a:r>
            <a:r>
              <a:rPr lang="en-US" dirty="0" smtClean="0"/>
              <a:t> </a:t>
            </a:r>
            <a:r>
              <a:rPr lang="en-US" dirty="0"/>
              <a:t>the immaculate conception of Mary "finalized" by Pope Pius IX</a:t>
            </a:r>
          </a:p>
          <a:p>
            <a:pPr lvl="1"/>
            <a:r>
              <a:rPr lang="en-US" b="1" dirty="0" smtClean="0"/>
              <a:t>1965AD</a:t>
            </a:r>
            <a:r>
              <a:rPr lang="en-US" dirty="0" smtClean="0"/>
              <a:t> </a:t>
            </a:r>
            <a:r>
              <a:rPr lang="en-US" dirty="0"/>
              <a:t>–</a:t>
            </a:r>
            <a:r>
              <a:rPr lang="en-US" dirty="0" smtClean="0"/>
              <a:t> </a:t>
            </a:r>
            <a:r>
              <a:rPr lang="en-US" dirty="0"/>
              <a:t>was when Mary was declared the </a:t>
            </a:r>
            <a:r>
              <a:rPr lang="en-US" dirty="0" smtClean="0"/>
              <a:t>“mother” </a:t>
            </a:r>
            <a:r>
              <a:rPr lang="en-US" dirty="0"/>
              <a:t>of the church</a:t>
            </a:r>
          </a:p>
          <a:p>
            <a:pPr lvl="1"/>
            <a:endParaRPr lang="en-US" dirty="0" smtClean="0"/>
          </a:p>
        </p:txBody>
      </p:sp>
      <p:pic>
        <p:nvPicPr>
          <p:cNvPr id="1026" name="Picture 2" descr="http://2.bp.blogspot.com/_Q7A9Ezeobew/TVHKE3sDTuI/AAAAAAAAAFA/jI1cu0THzQc/s1600/queen_of_heaven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93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9000" b="1" dirty="0" smtClean="0"/>
              <a:t>Mariolatry</a:t>
            </a:r>
            <a:endParaRPr lang="en-US" sz="9000" b="1" dirty="0"/>
          </a:p>
        </p:txBody>
      </p:sp>
      <p:sp>
        <p:nvSpPr>
          <p:cNvPr id="3" name="Content Placeholder 2"/>
          <p:cNvSpPr>
            <a:spLocks noGrp="1"/>
          </p:cNvSpPr>
          <p:nvPr>
            <p:ph idx="1"/>
          </p:nvPr>
        </p:nvSpPr>
        <p:spPr>
          <a:xfrm>
            <a:off x="-1" y="914400"/>
            <a:ext cx="5181601" cy="5943600"/>
          </a:xfrm>
        </p:spPr>
        <p:txBody>
          <a:bodyPr>
            <a:normAutofit fontScale="70000" lnSpcReduction="20000"/>
          </a:bodyPr>
          <a:lstStyle/>
          <a:p>
            <a:r>
              <a:rPr lang="en-US" sz="4700" u="sng" dirty="0" smtClean="0"/>
              <a:t>Origin</a:t>
            </a:r>
          </a:p>
          <a:p>
            <a:pPr lvl="1"/>
            <a:endParaRPr lang="en-US" sz="1100" dirty="0" smtClean="0"/>
          </a:p>
          <a:p>
            <a:pPr lvl="1"/>
            <a:r>
              <a:rPr lang="en-US" sz="3400" dirty="0" smtClean="0"/>
              <a:t>Pagan </a:t>
            </a:r>
            <a:r>
              <a:rPr lang="en-US" sz="3400" dirty="0"/>
              <a:t>practice stemming from </a:t>
            </a:r>
            <a:r>
              <a:rPr lang="en-US" sz="3400" dirty="0" smtClean="0"/>
              <a:t>the worship of the queen of heaven</a:t>
            </a:r>
          </a:p>
          <a:p>
            <a:pPr lvl="2"/>
            <a:endParaRPr lang="en-US" sz="1100" b="1" dirty="0" smtClean="0"/>
          </a:p>
          <a:p>
            <a:pPr lvl="2"/>
            <a:r>
              <a:rPr lang="en-US" sz="2900" b="1" dirty="0" smtClean="0"/>
              <a:t>Jer </a:t>
            </a:r>
            <a:r>
              <a:rPr lang="en-US" sz="2900" b="1" dirty="0"/>
              <a:t>7:18</a:t>
            </a:r>
            <a:r>
              <a:rPr lang="en-US" sz="2900" dirty="0"/>
              <a:t> – “</a:t>
            </a:r>
            <a:r>
              <a:rPr lang="en-US" sz="2900" dirty="0" smtClean="0"/>
              <a:t>The children </a:t>
            </a:r>
            <a:r>
              <a:rPr lang="en-US" sz="2900" dirty="0"/>
              <a:t>gather wood, and the fathers kindle the fire, and the women knead dough to make cakes for </a:t>
            </a:r>
            <a:r>
              <a:rPr lang="en-US" sz="2900" u="sng" dirty="0"/>
              <a:t>the queen of heaven</a:t>
            </a:r>
            <a:r>
              <a:rPr lang="en-US" sz="2900" dirty="0"/>
              <a:t>; and they pour out drink offerings to other gods in order to spite Me</a:t>
            </a:r>
            <a:r>
              <a:rPr lang="en-US" sz="2900" dirty="0" smtClean="0"/>
              <a:t>.”</a:t>
            </a:r>
          </a:p>
          <a:p>
            <a:pPr lvl="2"/>
            <a:endParaRPr lang="en-US" sz="1300" dirty="0" smtClean="0"/>
          </a:p>
          <a:p>
            <a:pPr lvl="2"/>
            <a:r>
              <a:rPr lang="en-US" sz="2900" b="1" dirty="0"/>
              <a:t>Jer 44:17</a:t>
            </a:r>
            <a:r>
              <a:rPr lang="en-US" sz="2900" dirty="0"/>
              <a:t> – “But rather we will certainly carry out every word that has proceeded from our </a:t>
            </a:r>
            <a:r>
              <a:rPr lang="en-US" sz="2900" dirty="0" smtClean="0"/>
              <a:t>mouths, by burning sacrifices </a:t>
            </a:r>
            <a:r>
              <a:rPr lang="en-US" sz="2900" dirty="0"/>
              <a:t>to </a:t>
            </a:r>
            <a:r>
              <a:rPr lang="en-US" sz="2900" u="sng" dirty="0"/>
              <a:t>the queen of heaven</a:t>
            </a:r>
            <a:r>
              <a:rPr lang="en-US" sz="2900" dirty="0"/>
              <a:t> and pouring out drink offerings to her, just as we ourselves, our forefathers, our kings and our princes did in the cities of Judah and in the streets of Jerusalem; for then we had plenty </a:t>
            </a:r>
            <a:r>
              <a:rPr lang="en-US" sz="2900" dirty="0" smtClean="0"/>
              <a:t>of food </a:t>
            </a:r>
            <a:r>
              <a:rPr lang="en-US" sz="2900" dirty="0"/>
              <a:t>and were well off and saw </a:t>
            </a:r>
            <a:r>
              <a:rPr lang="en-US" sz="2900" dirty="0" smtClean="0"/>
              <a:t>no misfortune</a:t>
            </a:r>
            <a:r>
              <a:rPr lang="en-US" sz="2900" dirty="0"/>
              <a:t>.”</a:t>
            </a:r>
          </a:p>
          <a:p>
            <a:pPr lvl="1"/>
            <a:endParaRPr lang="en-US" dirty="0" smtClean="0"/>
          </a:p>
        </p:txBody>
      </p:sp>
      <p:pic>
        <p:nvPicPr>
          <p:cNvPr id="5" name="Picture 6" descr="http://www.jesus-is-savior.com/False%20Religions/Roman%20Catholicism/mary_worsip_is_craz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066800"/>
            <a:ext cx="3962400" cy="578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50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9000" b="1" dirty="0"/>
              <a:t>Mariolatry</a:t>
            </a:r>
            <a:endParaRPr lang="en-US" sz="9000" dirty="0"/>
          </a:p>
        </p:txBody>
      </p:sp>
      <p:sp>
        <p:nvSpPr>
          <p:cNvPr id="3" name="Content Placeholder 2"/>
          <p:cNvSpPr>
            <a:spLocks noGrp="1"/>
          </p:cNvSpPr>
          <p:nvPr>
            <p:ph idx="1"/>
          </p:nvPr>
        </p:nvSpPr>
        <p:spPr>
          <a:xfrm>
            <a:off x="0" y="1066800"/>
            <a:ext cx="5181600" cy="5791200"/>
          </a:xfrm>
        </p:spPr>
        <p:txBody>
          <a:bodyPr>
            <a:normAutofit fontScale="62500" lnSpcReduction="20000"/>
          </a:bodyPr>
          <a:lstStyle/>
          <a:p>
            <a:r>
              <a:rPr lang="en-US" sz="5300" u="sng" dirty="0" smtClean="0"/>
              <a:t>Bible Teaching</a:t>
            </a:r>
          </a:p>
          <a:p>
            <a:pPr lvl="1"/>
            <a:r>
              <a:rPr lang="en-US" b="1" dirty="0" smtClean="0"/>
              <a:t>Matt 1:24-25</a:t>
            </a:r>
            <a:r>
              <a:rPr lang="en-US" dirty="0" smtClean="0"/>
              <a:t> – “And Joseph awoke from his sleep and did as the angel of the Lord commanded him, and took Mary as his wife, but kept her a virgin </a:t>
            </a:r>
            <a:r>
              <a:rPr lang="en-US" u="sng" dirty="0" smtClean="0"/>
              <a:t>until she gave birth to a Son</a:t>
            </a:r>
            <a:r>
              <a:rPr lang="en-US" dirty="0" smtClean="0"/>
              <a:t>; and he called His name Jesus.”</a:t>
            </a:r>
          </a:p>
          <a:p>
            <a:pPr lvl="1"/>
            <a:r>
              <a:rPr lang="en-US" b="1" dirty="0" smtClean="0"/>
              <a:t>Matt 13:55-56</a:t>
            </a:r>
            <a:r>
              <a:rPr lang="en-US" dirty="0" smtClean="0"/>
              <a:t> – “Is not this the carpenter’s son? Is not His mother called Mary, </a:t>
            </a:r>
            <a:r>
              <a:rPr lang="en-US" u="sng" dirty="0" smtClean="0"/>
              <a:t>and His brothers, James and Joseph and Simon and Judas? And His sisters, are they not all with us?</a:t>
            </a:r>
            <a:r>
              <a:rPr lang="en-US" dirty="0" smtClean="0"/>
              <a:t> Where then did this man get all these things?”</a:t>
            </a:r>
          </a:p>
          <a:p>
            <a:pPr lvl="1"/>
            <a:r>
              <a:rPr lang="en-US" b="1" dirty="0"/>
              <a:t>Luke 11:27-28</a:t>
            </a:r>
            <a:r>
              <a:rPr lang="en-US" dirty="0"/>
              <a:t> – “While Jesus was saying these things, one of the women in the crowd raised her voice and said to Him, ‘Blessed is the womb that bore You and the breasts at which You nursed.’ But He said, ‘</a:t>
            </a:r>
            <a:r>
              <a:rPr lang="en-US" u="sng" dirty="0"/>
              <a:t>On the contrary, blessed are those who hear the word of God and observe it</a:t>
            </a:r>
            <a:r>
              <a:rPr lang="en-US" u="sng" dirty="0" smtClean="0"/>
              <a:t>.</a:t>
            </a:r>
            <a:r>
              <a:rPr lang="en-US" dirty="0" smtClean="0"/>
              <a:t>’</a:t>
            </a:r>
          </a:p>
          <a:p>
            <a:pPr lvl="1"/>
            <a:r>
              <a:rPr lang="en-US" b="1" dirty="0" smtClean="0"/>
              <a:t>1 Cor 9:5</a:t>
            </a:r>
            <a:r>
              <a:rPr lang="en-US" dirty="0" smtClean="0"/>
              <a:t> </a:t>
            </a:r>
            <a:r>
              <a:rPr lang="en-US" dirty="0"/>
              <a:t>– “Do we not have a right to take along </a:t>
            </a:r>
            <a:r>
              <a:rPr lang="en-US" dirty="0" smtClean="0"/>
              <a:t>a believing </a:t>
            </a:r>
            <a:r>
              <a:rPr lang="en-US" dirty="0"/>
              <a:t>wife, even as the rest of the apostles and </a:t>
            </a:r>
            <a:r>
              <a:rPr lang="en-US" u="sng" dirty="0"/>
              <a:t>the brothers of the Lord</a:t>
            </a:r>
            <a:r>
              <a:rPr lang="en-US" dirty="0"/>
              <a:t> and Cephas?”</a:t>
            </a:r>
          </a:p>
          <a:p>
            <a:pPr lvl="1"/>
            <a:endParaRPr lang="en-US" dirty="0" smtClean="0"/>
          </a:p>
        </p:txBody>
      </p:sp>
      <p:pic>
        <p:nvPicPr>
          <p:cNvPr id="4098" name="Picture 2" descr="http://i.ytimg.com/vi/6vhuyvEHPa0/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62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20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9000" b="1" dirty="0"/>
              <a:t>Mariolatry</a:t>
            </a:r>
            <a:endParaRPr lang="en-US" sz="9000" dirty="0"/>
          </a:p>
        </p:txBody>
      </p:sp>
      <p:sp>
        <p:nvSpPr>
          <p:cNvPr id="3" name="Content Placeholder 2"/>
          <p:cNvSpPr>
            <a:spLocks noGrp="1"/>
          </p:cNvSpPr>
          <p:nvPr>
            <p:ph idx="1"/>
          </p:nvPr>
        </p:nvSpPr>
        <p:spPr>
          <a:xfrm>
            <a:off x="0" y="990600"/>
            <a:ext cx="5257800" cy="5867400"/>
          </a:xfrm>
        </p:spPr>
        <p:txBody>
          <a:bodyPr>
            <a:normAutofit fontScale="92500" lnSpcReduction="20000"/>
          </a:bodyPr>
          <a:lstStyle/>
          <a:p>
            <a:r>
              <a:rPr lang="en-US" sz="3600" u="sng" dirty="0"/>
              <a:t>Bible Teaching</a:t>
            </a:r>
          </a:p>
          <a:p>
            <a:pPr lvl="1"/>
            <a:r>
              <a:rPr lang="en-US" b="1" dirty="0" smtClean="0"/>
              <a:t>1 Tim 2:5</a:t>
            </a:r>
            <a:r>
              <a:rPr lang="en-US" dirty="0" smtClean="0"/>
              <a:t> – “For there is one God, and one mediator also between God and men, the man Christ Jesus.”</a:t>
            </a:r>
          </a:p>
          <a:p>
            <a:pPr lvl="1"/>
            <a:r>
              <a:rPr lang="en-US" b="1" dirty="0" smtClean="0"/>
              <a:t>John 14:14</a:t>
            </a:r>
            <a:r>
              <a:rPr lang="en-US" dirty="0" smtClean="0"/>
              <a:t> – “If you ask Me anything in My name, I will do it.”</a:t>
            </a:r>
          </a:p>
          <a:p>
            <a:pPr lvl="1"/>
            <a:r>
              <a:rPr lang="en-US" b="1" dirty="0" smtClean="0"/>
              <a:t>Acts 4:11-12</a:t>
            </a:r>
            <a:r>
              <a:rPr lang="en-US" dirty="0" smtClean="0"/>
              <a:t> – “</a:t>
            </a:r>
            <a:r>
              <a:rPr lang="en-US" baseline="30000" dirty="0" smtClean="0"/>
              <a:t>11</a:t>
            </a:r>
            <a:r>
              <a:rPr lang="en-US" dirty="0" smtClean="0"/>
              <a:t>He </a:t>
            </a:r>
            <a:r>
              <a:rPr lang="en-US" dirty="0"/>
              <a:t>is the </a:t>
            </a:r>
            <a:r>
              <a:rPr lang="en-US" cap="small" dirty="0"/>
              <a:t>stone which was</a:t>
            </a:r>
            <a:r>
              <a:rPr lang="en-US" dirty="0"/>
              <a:t> </a:t>
            </a:r>
            <a:r>
              <a:rPr lang="en-US" cap="small" dirty="0"/>
              <a:t>rejected</a:t>
            </a:r>
            <a:r>
              <a:rPr lang="en-US" dirty="0"/>
              <a:t> by you, </a:t>
            </a:r>
            <a:r>
              <a:rPr lang="en-US" cap="small" dirty="0"/>
              <a:t>the builders</a:t>
            </a:r>
            <a:r>
              <a:rPr lang="en-US" dirty="0"/>
              <a:t>, but </a:t>
            </a:r>
            <a:r>
              <a:rPr lang="en-US" cap="small" dirty="0"/>
              <a:t>which became the chief corner</a:t>
            </a:r>
            <a:r>
              <a:rPr lang="en-US" dirty="0"/>
              <a:t> stone. </a:t>
            </a:r>
            <a:r>
              <a:rPr lang="en-US" baseline="30000" dirty="0" smtClean="0"/>
              <a:t>12</a:t>
            </a:r>
            <a:r>
              <a:rPr lang="en-US" dirty="0" smtClean="0"/>
              <a:t>And </a:t>
            </a:r>
            <a:r>
              <a:rPr lang="en-US" dirty="0"/>
              <a:t>there is salvation in no one else; for there is no other name under heaven that has been given among men by which we must be saved.”</a:t>
            </a:r>
            <a:endParaRPr lang="en-US" dirty="0" smtClean="0"/>
          </a:p>
        </p:txBody>
      </p:sp>
      <p:pic>
        <p:nvPicPr>
          <p:cNvPr id="2050" name="Picture 2" descr="https://s-media-cache-ak0.pinimg.com/736x/f1/1c/da/f11cdabbc67239751c8087e3930081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9822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500" b="1" dirty="0" smtClean="0"/>
              <a:t>Sacraments (Baptism)</a:t>
            </a:r>
            <a:endParaRPr lang="en-US" sz="7500" b="1" dirty="0"/>
          </a:p>
        </p:txBody>
      </p:sp>
      <p:sp>
        <p:nvSpPr>
          <p:cNvPr id="3" name="Content Placeholder 2"/>
          <p:cNvSpPr>
            <a:spLocks noGrp="1"/>
          </p:cNvSpPr>
          <p:nvPr>
            <p:ph idx="1"/>
          </p:nvPr>
        </p:nvSpPr>
        <p:spPr>
          <a:xfrm>
            <a:off x="9525" y="990600"/>
            <a:ext cx="5324475" cy="5867400"/>
          </a:xfrm>
        </p:spPr>
        <p:txBody>
          <a:bodyPr>
            <a:noAutofit/>
          </a:bodyPr>
          <a:lstStyle/>
          <a:p>
            <a:r>
              <a:rPr lang="en-US" sz="3500" u="sng" dirty="0" smtClean="0"/>
              <a:t>Catholic Teaching</a:t>
            </a:r>
          </a:p>
          <a:p>
            <a:pPr lvl="1"/>
            <a:endParaRPr lang="en-US" sz="800" dirty="0" smtClean="0"/>
          </a:p>
          <a:p>
            <a:pPr lvl="1"/>
            <a:r>
              <a:rPr lang="en-US" sz="1700" dirty="0" smtClean="0"/>
              <a:t>“The teaching of the church is simply this: Baptism is necessary for children as well as adults, in order that they may be saved. Every child born into this world has the guilt of original sin upon its soul…Original sin excludes from heaven unless forgiven. It is forgiven only by baptism. Hence when an unbaptized child dies it cannot enter the kingdom of heaven…The soul of the child will not go to heaven, it is true; but neither will it go to a place of torment; it will go to what is called the “limbo of infants.”” (</a:t>
            </a:r>
            <a:r>
              <a:rPr lang="en-US" sz="1700" dirty="0"/>
              <a:t>Question Box</a:t>
            </a:r>
            <a:r>
              <a:rPr lang="en-US" sz="1700" dirty="0" smtClean="0"/>
              <a:t>, pp. 1,5)</a:t>
            </a:r>
          </a:p>
          <a:p>
            <a:pPr lvl="1"/>
            <a:endParaRPr lang="en-US" sz="800" dirty="0"/>
          </a:p>
          <a:p>
            <a:pPr lvl="1"/>
            <a:r>
              <a:rPr lang="en-US" sz="1700" dirty="0"/>
              <a:t>“Catholic teaching is that baptism both by pouring and by immersion is valid…In former times baptism by immersion was very common in the Holy Church; but in the course of centuries baptism by pouring has become the common practice </a:t>
            </a:r>
            <a:r>
              <a:rPr lang="en-US" sz="1700" u="sng" dirty="0"/>
              <a:t>because it obviates numerous inconveniences</a:t>
            </a:r>
            <a:r>
              <a:rPr lang="en-US" sz="1700" dirty="0"/>
              <a:t>.” </a:t>
            </a:r>
            <a:r>
              <a:rPr lang="en-US" sz="1700" dirty="0" smtClean="0"/>
              <a:t>(</a:t>
            </a:r>
            <a:r>
              <a:rPr lang="en-US" sz="1700" dirty="0"/>
              <a:t>Question Box</a:t>
            </a:r>
            <a:r>
              <a:rPr lang="en-US" sz="1700" dirty="0" smtClean="0"/>
              <a:t>, </a:t>
            </a:r>
            <a:r>
              <a:rPr lang="en-US" sz="1700" dirty="0"/>
              <a:t>p. 4</a:t>
            </a:r>
            <a:r>
              <a:rPr lang="en-US" sz="1700" dirty="0" smtClean="0"/>
              <a:t>)</a:t>
            </a:r>
            <a:endParaRPr lang="en-US" sz="1700" dirty="0"/>
          </a:p>
        </p:txBody>
      </p:sp>
      <p:pic>
        <p:nvPicPr>
          <p:cNvPr id="6146" name="Picture 2" descr="http://amazingcatechists.com/wp-content/uploads/2014/01/baptism_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10200" cy="5791199"/>
          </a:xfrm>
        </p:spPr>
        <p:txBody>
          <a:bodyPr>
            <a:normAutofit fontScale="62500" lnSpcReduction="20000"/>
          </a:bodyPr>
          <a:lstStyle/>
          <a:p>
            <a:r>
              <a:rPr lang="en-US" sz="5600" u="sng" dirty="0" smtClean="0"/>
              <a:t>Bible Teaching</a:t>
            </a:r>
          </a:p>
          <a:p>
            <a:pPr lvl="1"/>
            <a:endParaRPr lang="en-US" sz="1300" b="1" dirty="0" smtClean="0"/>
          </a:p>
          <a:p>
            <a:pPr lvl="1"/>
            <a:r>
              <a:rPr lang="en-US" sz="3700" b="1" dirty="0" smtClean="0"/>
              <a:t>Ezek 18:20</a:t>
            </a:r>
            <a:r>
              <a:rPr lang="en-US" sz="3700" dirty="0" smtClean="0"/>
              <a:t> – “</a:t>
            </a:r>
            <a:r>
              <a:rPr lang="en-US" sz="3700" dirty="0"/>
              <a:t>The person who sins will die. </a:t>
            </a:r>
            <a:r>
              <a:rPr lang="en-US" sz="3700" u="sng" dirty="0"/>
              <a:t>The son will not bear the punishment for the father’s iniquity</a:t>
            </a:r>
            <a:r>
              <a:rPr lang="en-US" sz="3700" dirty="0"/>
              <a:t>, nor will the father bear the punishment for the son’s iniquity; the righteousness of the righteous will be upon himself, and the wickedness of the wicked will be upon himself</a:t>
            </a:r>
            <a:r>
              <a:rPr lang="en-US" sz="3700" dirty="0" smtClean="0"/>
              <a:t>.”</a:t>
            </a:r>
          </a:p>
          <a:p>
            <a:pPr lvl="1"/>
            <a:endParaRPr lang="en-US" sz="1300" dirty="0" smtClean="0"/>
          </a:p>
          <a:p>
            <a:pPr lvl="1"/>
            <a:r>
              <a:rPr lang="en-US" sz="3700" b="1" dirty="0" smtClean="0"/>
              <a:t>Matt 19:14</a:t>
            </a:r>
            <a:r>
              <a:rPr lang="en-US" sz="3700" dirty="0" smtClean="0"/>
              <a:t> – “But Jesus said, “Let the children alone, and do not hinder them from coming to Me; </a:t>
            </a:r>
            <a:r>
              <a:rPr lang="en-US" sz="3700" u="sng" dirty="0" smtClean="0"/>
              <a:t>for the kingdom of heaven belongs to such as these</a:t>
            </a:r>
            <a:r>
              <a:rPr lang="en-US" sz="3700" dirty="0" smtClean="0"/>
              <a:t>.”</a:t>
            </a:r>
          </a:p>
          <a:p>
            <a:pPr lvl="1"/>
            <a:endParaRPr lang="en-US" sz="1300" dirty="0" smtClean="0"/>
          </a:p>
          <a:p>
            <a:pPr lvl="1"/>
            <a:r>
              <a:rPr lang="en-US" sz="3700" b="1" dirty="0"/>
              <a:t>Eccl 7:29</a:t>
            </a:r>
            <a:r>
              <a:rPr lang="en-US" sz="3700" dirty="0"/>
              <a:t> – “Behold, I have found only this, that </a:t>
            </a:r>
            <a:r>
              <a:rPr lang="en-US" sz="3700" u="sng" dirty="0"/>
              <a:t>God made men upright</a:t>
            </a:r>
            <a:r>
              <a:rPr lang="en-US" sz="3700" dirty="0"/>
              <a:t>, but they have sought out many devices.”</a:t>
            </a:r>
            <a:endParaRPr lang="en-US" sz="3700" dirty="0" smtClean="0"/>
          </a:p>
          <a:p>
            <a:pPr lvl="1"/>
            <a:endParaRPr lang="en-US" dirty="0"/>
          </a:p>
          <a:p>
            <a:pPr lvl="1"/>
            <a:endParaRPr lang="en-US" dirty="0" smtClean="0"/>
          </a:p>
          <a:p>
            <a:pPr lvl="1"/>
            <a:endParaRPr lang="en-US" dirty="0" smtClean="0"/>
          </a:p>
          <a:p>
            <a:pPr lvl="1"/>
            <a:endParaRPr lang="en-US" dirty="0" smtClean="0"/>
          </a:p>
          <a:p>
            <a:pPr lvl="1"/>
            <a:endParaRPr lang="en-US" dirty="0"/>
          </a:p>
        </p:txBody>
      </p:sp>
      <p:sp>
        <p:nvSpPr>
          <p:cNvPr id="5" name="Title 1"/>
          <p:cNvSpPr>
            <a:spLocks noGrp="1"/>
          </p:cNvSpPr>
          <p:nvPr>
            <p:ph type="title"/>
          </p:nvPr>
        </p:nvSpPr>
        <p:spPr>
          <a:xfrm>
            <a:off x="0" y="-1"/>
            <a:ext cx="9144000" cy="990601"/>
          </a:xfrm>
        </p:spPr>
        <p:txBody>
          <a:bodyPr>
            <a:noAutofit/>
          </a:bodyPr>
          <a:lstStyle/>
          <a:p>
            <a:r>
              <a:rPr lang="en-US" sz="7500" b="1" dirty="0" smtClean="0"/>
              <a:t>Sacraments (Baptism)</a:t>
            </a:r>
            <a:endParaRPr lang="en-US" sz="7500" b="1" dirty="0"/>
          </a:p>
        </p:txBody>
      </p:sp>
      <p:pic>
        <p:nvPicPr>
          <p:cNvPr id="1026" name="Picture 2" descr="http://static.nextbigwhat.com/wp-content/uploads/2010/02/unlearning-in-pro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1"/>
            <a:ext cx="3733801"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410200" cy="5791200"/>
          </a:xfrm>
        </p:spPr>
        <p:txBody>
          <a:bodyPr>
            <a:normAutofit fontScale="62500" lnSpcReduction="20000"/>
          </a:bodyPr>
          <a:lstStyle/>
          <a:p>
            <a:r>
              <a:rPr lang="en-US" sz="5600" u="sng" dirty="0" smtClean="0"/>
              <a:t>Bible Teaching</a:t>
            </a:r>
          </a:p>
          <a:p>
            <a:pPr lvl="1"/>
            <a:endParaRPr lang="en-US" sz="1300" u="sng" dirty="0" smtClean="0"/>
          </a:p>
          <a:p>
            <a:pPr lvl="1"/>
            <a:r>
              <a:rPr lang="en-US" sz="3700" b="1" dirty="0" smtClean="0"/>
              <a:t>Acts 8:36-37a</a:t>
            </a:r>
            <a:r>
              <a:rPr lang="en-US" sz="3700" dirty="0" smtClean="0"/>
              <a:t> – “</a:t>
            </a:r>
            <a:r>
              <a:rPr lang="en-US" sz="3700" dirty="0"/>
              <a:t>As they went along the road they came to some water; and the </a:t>
            </a:r>
            <a:r>
              <a:rPr lang="en-US" sz="3700" dirty="0" smtClean="0"/>
              <a:t>eunuch said</a:t>
            </a:r>
            <a:r>
              <a:rPr lang="en-US" sz="3700" dirty="0"/>
              <a:t>, </a:t>
            </a:r>
            <a:r>
              <a:rPr lang="en-US" sz="3700" dirty="0" smtClean="0"/>
              <a:t>‘Look</a:t>
            </a:r>
            <a:r>
              <a:rPr lang="en-US" sz="3700" dirty="0"/>
              <a:t>! Water! What prevents me from being </a:t>
            </a:r>
            <a:r>
              <a:rPr lang="en-US" sz="3700" dirty="0" smtClean="0"/>
              <a:t>baptized?’ And </a:t>
            </a:r>
            <a:r>
              <a:rPr lang="en-US" sz="3700" dirty="0"/>
              <a:t>Philip said, </a:t>
            </a:r>
            <a:r>
              <a:rPr lang="en-US" sz="3700" dirty="0" smtClean="0"/>
              <a:t>‘</a:t>
            </a:r>
            <a:r>
              <a:rPr lang="en-US" sz="3700" u="sng" dirty="0" smtClean="0"/>
              <a:t>If </a:t>
            </a:r>
            <a:r>
              <a:rPr lang="en-US" sz="3700" u="sng" dirty="0"/>
              <a:t>you believe with all your heart, you may</a:t>
            </a:r>
            <a:r>
              <a:rPr lang="en-US" sz="3700" dirty="0" smtClean="0"/>
              <a:t>.’”</a:t>
            </a:r>
          </a:p>
          <a:p>
            <a:pPr lvl="1"/>
            <a:endParaRPr lang="en-US" sz="1500" b="1" dirty="0" smtClean="0"/>
          </a:p>
          <a:p>
            <a:pPr lvl="1"/>
            <a:r>
              <a:rPr lang="en-US" sz="3700" b="1" dirty="0" smtClean="0"/>
              <a:t>Mark 16:16</a:t>
            </a:r>
            <a:r>
              <a:rPr lang="en-US" sz="3700" dirty="0" smtClean="0"/>
              <a:t> – “</a:t>
            </a:r>
            <a:r>
              <a:rPr lang="en-US" sz="3700" u="sng" dirty="0" smtClean="0"/>
              <a:t>He who has believed and has been baptized shall be saved</a:t>
            </a:r>
            <a:r>
              <a:rPr lang="en-US" sz="3700" dirty="0" smtClean="0"/>
              <a:t>; but he who has disbelieved shall be condemned.”</a:t>
            </a:r>
          </a:p>
          <a:p>
            <a:pPr lvl="1"/>
            <a:endParaRPr lang="en-US" sz="1300" dirty="0" smtClean="0"/>
          </a:p>
          <a:p>
            <a:pPr lvl="1"/>
            <a:r>
              <a:rPr lang="en-US" sz="3700" b="1" dirty="0" smtClean="0"/>
              <a:t>Rom 6:4</a:t>
            </a:r>
            <a:r>
              <a:rPr lang="en-US" sz="3700" dirty="0" smtClean="0"/>
              <a:t> – “</a:t>
            </a:r>
            <a:r>
              <a:rPr lang="en-US" sz="3700" dirty="0"/>
              <a:t>Therefore we have been </a:t>
            </a:r>
            <a:r>
              <a:rPr lang="en-US" sz="3700" u="sng" dirty="0"/>
              <a:t>buried</a:t>
            </a:r>
            <a:r>
              <a:rPr lang="en-US" sz="3700" dirty="0"/>
              <a:t> with Him through baptism into </a:t>
            </a:r>
            <a:r>
              <a:rPr lang="en-US" sz="3700" u="sng" dirty="0"/>
              <a:t>death</a:t>
            </a:r>
            <a:r>
              <a:rPr lang="en-US" sz="3700" dirty="0"/>
              <a:t>, so that as Christ was </a:t>
            </a:r>
            <a:r>
              <a:rPr lang="en-US" sz="3700" u="sng" dirty="0"/>
              <a:t>raised</a:t>
            </a:r>
            <a:r>
              <a:rPr lang="en-US" sz="3700" dirty="0"/>
              <a:t> from the dead through the glory of the Father, so we too might walk in newness of life.</a:t>
            </a:r>
            <a:r>
              <a:rPr lang="en-US" sz="3700" dirty="0" smtClean="0"/>
              <a:t>”</a:t>
            </a:r>
          </a:p>
          <a:p>
            <a:pPr lvl="1"/>
            <a:endParaRPr lang="en-US" dirty="0" smtClean="0"/>
          </a:p>
          <a:p>
            <a:pPr lvl="1"/>
            <a:endParaRPr lang="en-US" dirty="0"/>
          </a:p>
        </p:txBody>
      </p:sp>
      <p:sp>
        <p:nvSpPr>
          <p:cNvPr id="5" name="Title 1"/>
          <p:cNvSpPr>
            <a:spLocks noGrp="1"/>
          </p:cNvSpPr>
          <p:nvPr>
            <p:ph type="title"/>
          </p:nvPr>
        </p:nvSpPr>
        <p:spPr>
          <a:xfrm>
            <a:off x="0" y="0"/>
            <a:ext cx="9144000" cy="990600"/>
          </a:xfrm>
        </p:spPr>
        <p:txBody>
          <a:bodyPr>
            <a:noAutofit/>
          </a:bodyPr>
          <a:lstStyle/>
          <a:p>
            <a:r>
              <a:rPr lang="en-US" sz="7500" b="1" dirty="0" smtClean="0"/>
              <a:t>Sacraments (Baptism)</a:t>
            </a:r>
            <a:endParaRPr lang="en-US" sz="7500" b="1" dirty="0"/>
          </a:p>
        </p:txBody>
      </p:sp>
      <p:pic>
        <p:nvPicPr>
          <p:cNvPr id="2050" name="Picture 2" descr="http://www.middletownbiblechurch.org/church/buri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1"/>
            <a:ext cx="3733800" cy="57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6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300" b="1" dirty="0" smtClean="0"/>
              <a:t>Sacraments (Confirmation)</a:t>
            </a:r>
            <a:endParaRPr lang="en-US" sz="6300" b="1" dirty="0"/>
          </a:p>
        </p:txBody>
      </p:sp>
      <p:sp>
        <p:nvSpPr>
          <p:cNvPr id="3" name="Content Placeholder 2"/>
          <p:cNvSpPr>
            <a:spLocks noGrp="1"/>
          </p:cNvSpPr>
          <p:nvPr>
            <p:ph idx="1"/>
          </p:nvPr>
        </p:nvSpPr>
        <p:spPr>
          <a:xfrm>
            <a:off x="0" y="990600"/>
            <a:ext cx="5334000" cy="5867400"/>
          </a:xfrm>
        </p:spPr>
        <p:txBody>
          <a:bodyPr>
            <a:normAutofit fontScale="47500" lnSpcReduction="20000"/>
          </a:bodyPr>
          <a:lstStyle/>
          <a:p>
            <a:r>
              <a:rPr lang="en-US" sz="5900" u="sng" dirty="0" smtClean="0"/>
              <a:t>Catholic Teaching</a:t>
            </a:r>
          </a:p>
          <a:p>
            <a:pPr lvl="1"/>
            <a:r>
              <a:rPr lang="en-US" sz="4200" dirty="0" smtClean="0"/>
              <a:t>“It is not easy to decide when this Sacrament was instituted by or Lord, as Holy Writ does not clearly state it.” (</a:t>
            </a:r>
            <a:r>
              <a:rPr lang="en-US" sz="4200" dirty="0"/>
              <a:t>Question Box</a:t>
            </a:r>
            <a:r>
              <a:rPr lang="en-US" sz="4200" dirty="0" smtClean="0"/>
              <a:t>, p. 712)</a:t>
            </a:r>
          </a:p>
          <a:p>
            <a:pPr lvl="1"/>
            <a:r>
              <a:rPr lang="en-US" sz="4200" dirty="0" smtClean="0"/>
              <a:t>“Confirmation </a:t>
            </a:r>
            <a:r>
              <a:rPr lang="en-US" sz="4200" dirty="0"/>
              <a:t>perfects </a:t>
            </a:r>
            <a:r>
              <a:rPr lang="en-US" sz="4200" dirty="0" smtClean="0"/>
              <a:t>baptismal </a:t>
            </a:r>
            <a:r>
              <a:rPr lang="en-US" sz="4200" dirty="0"/>
              <a:t>grace; it is the sacrament which gives the Holy Spirit in order to root us more deeply in the divine filiation, incorporate us </a:t>
            </a:r>
            <a:r>
              <a:rPr lang="en-US" sz="4200" u="sng" dirty="0" smtClean="0"/>
              <a:t>more firmly</a:t>
            </a:r>
            <a:r>
              <a:rPr lang="en-US" sz="4200" dirty="0" smtClean="0"/>
              <a:t> </a:t>
            </a:r>
            <a:r>
              <a:rPr lang="en-US" sz="4200" dirty="0"/>
              <a:t>into Christ, strengthen our bond with the Church</a:t>
            </a:r>
            <a:r>
              <a:rPr lang="en-US" sz="4200" dirty="0" smtClean="0"/>
              <a:t>.” </a:t>
            </a:r>
            <a:r>
              <a:rPr lang="en-US" sz="4200" dirty="0"/>
              <a:t>(#1316, p. 367)</a:t>
            </a:r>
            <a:endParaRPr lang="en-US" sz="4200" dirty="0" smtClean="0"/>
          </a:p>
          <a:p>
            <a:pPr lvl="1"/>
            <a:r>
              <a:rPr lang="en-US" sz="4200" dirty="0" smtClean="0"/>
              <a:t>“A sacrament of the New Law in which a baptized person receives the Holy Ghost, is strengthened in grace and signed and sealed as a soldier of Jesus Christ. The minister in the Latin rite anoints with Chrism and imposes hands, saying, ‘I sign thee with the sign of the cross and confirm thee with the Chrism of salvation, in the name of the Father, and of the Son, and of the Holy Ghost.’” (Catholic Dictionary, p. 122)</a:t>
            </a:r>
          </a:p>
          <a:p>
            <a:pPr lvl="1"/>
            <a:endParaRPr lang="en-US" dirty="0" smtClean="0"/>
          </a:p>
          <a:p>
            <a:pPr lvl="1"/>
            <a:endParaRPr lang="en-US" dirty="0"/>
          </a:p>
        </p:txBody>
      </p:sp>
      <p:pic>
        <p:nvPicPr>
          <p:cNvPr id="9218" name="Picture 2" descr="http://www.jesus-is-savior.com/False%20Religions/Roman%20Catholicism/catholic_confirmation-demo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334000" cy="5867400"/>
          </a:xfrm>
        </p:spPr>
        <p:txBody>
          <a:bodyPr>
            <a:normAutofit fontScale="92500" lnSpcReduction="20000"/>
          </a:bodyPr>
          <a:lstStyle/>
          <a:p>
            <a:r>
              <a:rPr lang="en-US" sz="3600" u="sng" dirty="0" smtClean="0"/>
              <a:t>Bible Teaching</a:t>
            </a:r>
          </a:p>
          <a:p>
            <a:pPr lvl="1"/>
            <a:endParaRPr lang="en-US" sz="900" b="1" dirty="0" smtClean="0"/>
          </a:p>
          <a:p>
            <a:pPr lvl="1"/>
            <a:r>
              <a:rPr lang="en-US" sz="3000" b="1" dirty="0" smtClean="0"/>
              <a:t>2 Cor 5:17</a:t>
            </a:r>
            <a:r>
              <a:rPr lang="en-US" sz="3000" dirty="0" smtClean="0"/>
              <a:t> – “</a:t>
            </a:r>
            <a:r>
              <a:rPr lang="en-US" sz="3200" dirty="0"/>
              <a:t>Therefore if anyone is in </a:t>
            </a:r>
            <a:r>
              <a:rPr lang="en-US" sz="3200" dirty="0" smtClean="0"/>
              <a:t>Christ, he </a:t>
            </a:r>
            <a:r>
              <a:rPr lang="en-US" sz="3200" dirty="0"/>
              <a:t>is a new creature; the old things passed away; behold, new things have come</a:t>
            </a:r>
            <a:r>
              <a:rPr lang="en-US" sz="3200" dirty="0" smtClean="0"/>
              <a:t>.</a:t>
            </a:r>
            <a:r>
              <a:rPr lang="en-US" sz="3000" dirty="0" smtClean="0"/>
              <a:t>”</a:t>
            </a:r>
          </a:p>
          <a:p>
            <a:pPr lvl="1"/>
            <a:endParaRPr lang="en-US" sz="900" dirty="0" smtClean="0"/>
          </a:p>
          <a:p>
            <a:pPr lvl="1"/>
            <a:r>
              <a:rPr lang="en-US" sz="3000" b="1" dirty="0" smtClean="0"/>
              <a:t>Rom 8:1</a:t>
            </a:r>
            <a:r>
              <a:rPr lang="en-US" sz="3000" dirty="0" smtClean="0"/>
              <a:t> – “</a:t>
            </a:r>
            <a:r>
              <a:rPr lang="en-US" sz="3200" dirty="0"/>
              <a:t>Therefore there is now no condemnation for those who are in Christ Jesus</a:t>
            </a:r>
            <a:r>
              <a:rPr lang="en-US" sz="3200" dirty="0" smtClean="0"/>
              <a:t>.”</a:t>
            </a:r>
          </a:p>
          <a:p>
            <a:pPr lvl="1"/>
            <a:endParaRPr lang="en-US" sz="900" dirty="0"/>
          </a:p>
          <a:p>
            <a:pPr lvl="1"/>
            <a:r>
              <a:rPr lang="en-US" sz="3000" b="1" dirty="0" smtClean="0"/>
              <a:t>Matt 15:9</a:t>
            </a:r>
            <a:r>
              <a:rPr lang="en-US" sz="3000" dirty="0" smtClean="0"/>
              <a:t> – “But in vain do they worship me, teaching as doctrines the precepts of men.”</a:t>
            </a:r>
            <a:endParaRPr lang="en-US" dirty="0" smtClean="0"/>
          </a:p>
          <a:p>
            <a:pPr lvl="1"/>
            <a:endParaRPr lang="en-US" dirty="0"/>
          </a:p>
        </p:txBody>
      </p:sp>
      <p:sp>
        <p:nvSpPr>
          <p:cNvPr id="5" name="Title 1"/>
          <p:cNvSpPr>
            <a:spLocks noGrp="1"/>
          </p:cNvSpPr>
          <p:nvPr>
            <p:ph type="title"/>
          </p:nvPr>
        </p:nvSpPr>
        <p:spPr>
          <a:xfrm>
            <a:off x="0" y="0"/>
            <a:ext cx="9144000" cy="914400"/>
          </a:xfrm>
        </p:spPr>
        <p:txBody>
          <a:bodyPr>
            <a:noAutofit/>
          </a:bodyPr>
          <a:lstStyle/>
          <a:p>
            <a:r>
              <a:rPr lang="en-US" sz="6300" b="1" dirty="0" smtClean="0"/>
              <a:t>Sacraments (Confirmation)</a:t>
            </a:r>
            <a:endParaRPr lang="en-US" sz="6300" b="1" dirty="0"/>
          </a:p>
        </p:txBody>
      </p:sp>
      <p:pic>
        <p:nvPicPr>
          <p:cNvPr id="10242" name="Picture 2" descr="http://www.lovethispic.com/uploaded_images/47634-In-Christ-Alone-My-Hope-Is-F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1"/>
            <a:ext cx="381952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35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400" b="1" dirty="0" smtClean="0"/>
              <a:t>Sacraments (Eucharist)</a:t>
            </a:r>
            <a:endParaRPr lang="en-US" sz="7400" b="1" dirty="0"/>
          </a:p>
        </p:txBody>
      </p:sp>
      <p:sp>
        <p:nvSpPr>
          <p:cNvPr id="3" name="Content Placeholder 2"/>
          <p:cNvSpPr>
            <a:spLocks noGrp="1"/>
          </p:cNvSpPr>
          <p:nvPr>
            <p:ph idx="1"/>
          </p:nvPr>
        </p:nvSpPr>
        <p:spPr>
          <a:xfrm>
            <a:off x="0" y="990600"/>
            <a:ext cx="5257800" cy="5867400"/>
          </a:xfrm>
        </p:spPr>
        <p:txBody>
          <a:bodyPr>
            <a:normAutofit fontScale="77500" lnSpcReduction="20000"/>
          </a:bodyPr>
          <a:lstStyle/>
          <a:p>
            <a:r>
              <a:rPr lang="en-US" sz="3900" u="sng" dirty="0" smtClean="0"/>
              <a:t>Catholic Teaching</a:t>
            </a:r>
          </a:p>
          <a:p>
            <a:pPr lvl="1"/>
            <a:endParaRPr lang="en-US" sz="600" dirty="0" smtClean="0"/>
          </a:p>
          <a:p>
            <a:pPr lvl="1"/>
            <a:r>
              <a:rPr lang="en-US" sz="3000" dirty="0" smtClean="0"/>
              <a:t>“A sacrament of the New Law in which, under the appearances of bread and wine, the Body and Blood of Christ are </a:t>
            </a:r>
            <a:r>
              <a:rPr lang="en-US" sz="3000" u="sng" dirty="0" smtClean="0"/>
              <a:t>truly, really and substantially present</a:t>
            </a:r>
            <a:r>
              <a:rPr lang="en-US" sz="3000" dirty="0" smtClean="0"/>
              <a:t>, as the grace-proclaiming food of our souls. Moreover, ‘it is very true that as much is contained under either species as under both; for Christ, whole and entire, exists under the species of bread, and under each particle of that species; and whole under species of wine, and under it’s separate parts’” (Question Box p. 186)</a:t>
            </a:r>
          </a:p>
          <a:p>
            <a:pPr lvl="1"/>
            <a:endParaRPr lang="en-US" sz="1000" dirty="0" smtClean="0"/>
          </a:p>
          <a:p>
            <a:pPr lvl="1"/>
            <a:r>
              <a:rPr lang="en-US" sz="3000" dirty="0" smtClean="0"/>
              <a:t>Beginning in 1415 (Counsel of Constance) the cup was withheld from the “laity”</a:t>
            </a:r>
            <a:endParaRPr lang="en-US" sz="3000" dirty="0"/>
          </a:p>
        </p:txBody>
      </p:sp>
      <p:pic>
        <p:nvPicPr>
          <p:cNvPr id="11266" name="Picture 2" descr="http://upload.wikimedia.org/wikipedia/commons/6/67/Eucharist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066800"/>
            <a:ext cx="3886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35234</TotalTime>
  <Words>7833</Words>
  <Application>Microsoft Office PowerPoint</Application>
  <PresentationFormat>On-screen Show (4:3)</PresentationFormat>
  <Paragraphs>386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Schedule</vt:lpstr>
      <vt:lpstr>PowerPoint Presentation</vt:lpstr>
      <vt:lpstr>Sacraments</vt:lpstr>
      <vt:lpstr>Sacraments (Baptism)</vt:lpstr>
      <vt:lpstr>Sacraments (Baptism)</vt:lpstr>
      <vt:lpstr>Sacraments (Baptism)</vt:lpstr>
      <vt:lpstr>Sacraments (Confirmation)</vt:lpstr>
      <vt:lpstr>Sacraments (Confirmation)</vt:lpstr>
      <vt:lpstr>Sacraments (Eucharist)</vt:lpstr>
      <vt:lpstr>Sacraments (Eucharist)</vt:lpstr>
      <vt:lpstr>Sacraments (Penance)</vt:lpstr>
      <vt:lpstr>Sacraments (Penance)</vt:lpstr>
      <vt:lpstr>Sacraments (Extreme Unction)</vt:lpstr>
      <vt:lpstr>Sacraments (Extreme Unction)</vt:lpstr>
      <vt:lpstr>Sacraments (Holy Orders)</vt:lpstr>
      <vt:lpstr>Sacraments (Holy Orders)</vt:lpstr>
      <vt:lpstr>Sacraments (Matrimony)</vt:lpstr>
      <vt:lpstr>Sacraments (Matrimony)</vt:lpstr>
      <vt:lpstr>Celibacy</vt:lpstr>
      <vt:lpstr>Celibacy</vt:lpstr>
      <vt:lpstr>Celibacy</vt:lpstr>
      <vt:lpstr>Purgatory</vt:lpstr>
      <vt:lpstr>Purgatory</vt:lpstr>
      <vt:lpstr>Purgatory</vt:lpstr>
      <vt:lpstr>Veneration of Relics</vt:lpstr>
      <vt:lpstr>Veneration of Relics</vt:lpstr>
      <vt:lpstr>Images</vt:lpstr>
      <vt:lpstr>Images</vt:lpstr>
      <vt:lpstr>Images</vt:lpstr>
      <vt:lpstr>Mariolatry</vt:lpstr>
      <vt:lpstr>Mariolatry</vt:lpstr>
      <vt:lpstr>Mariolatry</vt:lpstr>
      <vt:lpstr>Mariolatry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522</cp:revision>
  <cp:lastPrinted>2016-07-13T23:30:08Z</cp:lastPrinted>
  <dcterms:created xsi:type="dcterms:W3CDTF">2012-01-03T01:52:53Z</dcterms:created>
  <dcterms:modified xsi:type="dcterms:W3CDTF">2016-07-13T23:32:23Z</dcterms:modified>
</cp:coreProperties>
</file>